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8" r:id="rId3"/>
    <p:sldId id="257" r:id="rId4"/>
    <p:sldId id="258" r:id="rId5"/>
    <p:sldId id="259" r:id="rId6"/>
    <p:sldId id="263" r:id="rId7"/>
    <p:sldId id="260" r:id="rId8"/>
    <p:sldId id="261" r:id="rId9"/>
    <p:sldId id="262" r:id="rId10"/>
    <p:sldId id="264" r:id="rId11"/>
    <p:sldId id="280" r:id="rId12"/>
    <p:sldId id="265" r:id="rId13"/>
    <p:sldId id="267" r:id="rId14"/>
    <p:sldId id="266" r:id="rId15"/>
    <p:sldId id="269" r:id="rId16"/>
    <p:sldId id="270" r:id="rId17"/>
    <p:sldId id="271" r:id="rId18"/>
    <p:sldId id="272" r:id="rId19"/>
    <p:sldId id="273" r:id="rId20"/>
    <p:sldId id="274" r:id="rId21"/>
    <p:sldId id="275" r:id="rId22"/>
    <p:sldId id="281" r:id="rId23"/>
    <p:sldId id="276" r:id="rId24"/>
    <p:sldId id="277"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6" d="100"/>
          <a:sy n="116" d="100"/>
        </p:scale>
        <p:origin x="-2712"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10748-7EED-1F47-B736-F92AC4F26673}" type="datetimeFigureOut">
              <a:rPr lang="en-US" smtClean="0"/>
              <a:t>12/13/12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4F127-70B7-EB42-8F83-AF0D709C391D}" type="slidenum">
              <a:rPr lang="en-US" smtClean="0"/>
              <a:t>‹#›</a:t>
            </a:fld>
            <a:endParaRPr lang="en-US"/>
          </a:p>
        </p:txBody>
      </p:sp>
    </p:spTree>
    <p:extLst>
      <p:ext uri="{BB962C8B-B14F-4D97-AF65-F5344CB8AC3E}">
        <p14:creationId xmlns:p14="http://schemas.microsoft.com/office/powerpoint/2010/main" val="3434254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4F127-70B7-EB42-8F83-AF0D709C391D}" type="slidenum">
              <a:rPr lang="en-US" smtClean="0"/>
              <a:t>13</a:t>
            </a:fld>
            <a:endParaRPr lang="en-US"/>
          </a:p>
        </p:txBody>
      </p:sp>
    </p:spTree>
    <p:extLst>
      <p:ext uri="{BB962C8B-B14F-4D97-AF65-F5344CB8AC3E}">
        <p14:creationId xmlns:p14="http://schemas.microsoft.com/office/powerpoint/2010/main" val="97182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9882A-B026-3946-8029-1E3A5D6B371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58246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9882A-B026-3946-8029-1E3A5D6B371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270346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9882A-B026-3946-8029-1E3A5D6B371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31056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9882A-B026-3946-8029-1E3A5D6B371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8827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9882A-B026-3946-8029-1E3A5D6B371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69078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9882A-B026-3946-8029-1E3A5D6B371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47092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9882A-B026-3946-8029-1E3A5D6B3710}" type="datetimeFigureOut">
              <a:rPr lang="en-US" smtClean="0"/>
              <a:t>12/13/12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63462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9882A-B026-3946-8029-1E3A5D6B3710}" type="datetimeFigureOut">
              <a:rPr lang="en-US" smtClean="0"/>
              <a:t>12/13/12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369746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9882A-B026-3946-8029-1E3A5D6B3710}" type="datetimeFigureOut">
              <a:rPr lang="en-US" smtClean="0"/>
              <a:t>12/13/12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01606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9882A-B026-3946-8029-1E3A5D6B371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94336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9882A-B026-3946-8029-1E3A5D6B371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42433420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9882A-B026-3946-8029-1E3A5D6B3710}" type="datetimeFigureOut">
              <a:rPr lang="en-US" smtClean="0"/>
              <a:t>12/13/12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14BCB-3083-D446-94D1-C306E34E0582}" type="slidenum">
              <a:rPr lang="en-US" smtClean="0"/>
              <a:t>‹#›</a:t>
            </a:fld>
            <a:endParaRPr lang="en-US"/>
          </a:p>
        </p:txBody>
      </p:sp>
    </p:spTree>
    <p:extLst>
      <p:ext uri="{BB962C8B-B14F-4D97-AF65-F5344CB8AC3E}">
        <p14:creationId xmlns:p14="http://schemas.microsoft.com/office/powerpoint/2010/main" val="58551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5.jpg"/><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 Id="rId3"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 Id="rId3"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 Id="rId3" Type="http://schemas.openxmlformats.org/officeDocument/2006/relationships/image" Target="../media/image3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676" y="520301"/>
            <a:ext cx="5633874" cy="461665"/>
          </a:xfrm>
          <a:prstGeom prst="rect">
            <a:avLst/>
          </a:prstGeom>
        </p:spPr>
        <p:txBody>
          <a:bodyPr wrap="none">
            <a:spAutoFit/>
          </a:bodyPr>
          <a:lstStyle/>
          <a:p>
            <a:r>
              <a:rPr lang="en-US" sz="2400" b="1" dirty="0"/>
              <a:t>Implantation in the </a:t>
            </a:r>
            <a:r>
              <a:rPr lang="en-US" sz="2400" b="1" dirty="0" smtClean="0"/>
              <a:t>nine-banded armadillo</a:t>
            </a:r>
            <a:endParaRPr lang="en-US" sz="2400" b="1" dirty="0"/>
          </a:p>
        </p:txBody>
      </p:sp>
      <p:sp>
        <p:nvSpPr>
          <p:cNvPr id="6" name="Rectangle 5"/>
          <p:cNvSpPr/>
          <p:nvPr/>
        </p:nvSpPr>
        <p:spPr>
          <a:xfrm>
            <a:off x="435118" y="1274905"/>
            <a:ext cx="7924554" cy="1015663"/>
          </a:xfrm>
          <a:prstGeom prst="rect">
            <a:avLst/>
          </a:prstGeom>
        </p:spPr>
        <p:txBody>
          <a:bodyPr wrap="square">
            <a:spAutoFit/>
          </a:bodyPr>
          <a:lstStyle/>
          <a:p>
            <a:pPr algn="ctr"/>
            <a:r>
              <a:rPr lang="en-US" dirty="0"/>
              <a:t>	</a:t>
            </a:r>
            <a:r>
              <a:rPr lang="en-US" sz="2000" dirty="0" smtClean="0"/>
              <a:t>Allen C Enders</a:t>
            </a:r>
          </a:p>
          <a:p>
            <a:pPr algn="ctr"/>
            <a:r>
              <a:rPr lang="en-US" sz="2000" dirty="0" smtClean="0"/>
              <a:t>Department of Cell Biology and Human Anatomy</a:t>
            </a:r>
          </a:p>
          <a:p>
            <a:pPr algn="ctr"/>
            <a:r>
              <a:rPr lang="en-US" sz="2000" dirty="0" smtClean="0"/>
              <a:t>University of California, Davis</a:t>
            </a:r>
            <a:endParaRPr lang="en-US" sz="2000" dirty="0"/>
          </a:p>
        </p:txBody>
      </p:sp>
      <p:pic>
        <p:nvPicPr>
          <p:cNvPr id="5" name="Picture 4" descr="2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56" y="3133278"/>
            <a:ext cx="3295234" cy="3092028"/>
          </a:xfrm>
          <a:prstGeom prst="rect">
            <a:avLst/>
          </a:prstGeom>
        </p:spPr>
      </p:pic>
    </p:spTree>
    <p:extLst>
      <p:ext uri="{BB962C8B-B14F-4D97-AF65-F5344CB8AC3E}">
        <p14:creationId xmlns:p14="http://schemas.microsoft.com/office/powerpoint/2010/main" val="208465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33" y="98538"/>
            <a:ext cx="7107416" cy="4675100"/>
          </a:xfrm>
          <a:prstGeom prst="rect">
            <a:avLst/>
          </a:prstGeom>
        </p:spPr>
      </p:pic>
      <p:sp>
        <p:nvSpPr>
          <p:cNvPr id="2" name="Rectangle 1"/>
          <p:cNvSpPr/>
          <p:nvPr/>
        </p:nvSpPr>
        <p:spPr>
          <a:xfrm>
            <a:off x="536433" y="4773638"/>
            <a:ext cx="7107416" cy="2031325"/>
          </a:xfrm>
          <a:prstGeom prst="rect">
            <a:avLst/>
          </a:prstGeom>
        </p:spPr>
        <p:txBody>
          <a:bodyPr wrap="square">
            <a:spAutoFit/>
          </a:bodyPr>
          <a:lstStyle/>
          <a:p>
            <a:r>
              <a:rPr lang="en-US" dirty="0"/>
              <a:t>Margin of an implantation site similar to that in the previous slide. A pale layer of mural </a:t>
            </a:r>
            <a:r>
              <a:rPr lang="en-US" dirty="0" err="1"/>
              <a:t>trophoblast</a:t>
            </a:r>
            <a:r>
              <a:rPr lang="en-US" dirty="0"/>
              <a:t> covers the visceral endoderm overlying the </a:t>
            </a:r>
            <a:r>
              <a:rPr lang="en-US" dirty="0" err="1"/>
              <a:t>epiblast</a:t>
            </a:r>
            <a:r>
              <a:rPr lang="en-US" dirty="0"/>
              <a:t> on the left, and the short stretch of parietal endoderm that abuts a circular mass of </a:t>
            </a:r>
            <a:r>
              <a:rPr lang="en-US" dirty="0" err="1"/>
              <a:t>cytotrophoblast</a:t>
            </a:r>
            <a:r>
              <a:rPr lang="en-US" dirty="0"/>
              <a:t> on the right. Pale </a:t>
            </a:r>
            <a:r>
              <a:rPr lang="en-US" dirty="0" err="1"/>
              <a:t>trophoblast</a:t>
            </a:r>
            <a:r>
              <a:rPr lang="en-US" dirty="0"/>
              <a:t> giant cells have invaded the endometrium and surround uterine glands. Note the layer of </a:t>
            </a:r>
            <a:r>
              <a:rPr lang="en-US" dirty="0" err="1"/>
              <a:t>trophoblast</a:t>
            </a:r>
            <a:r>
              <a:rPr lang="en-US" dirty="0"/>
              <a:t> cells overlying blood cells in the lower middle of the micrograph, and the </a:t>
            </a:r>
            <a:r>
              <a:rPr lang="en-US" dirty="0" err="1"/>
              <a:t>mesothelial</a:t>
            </a:r>
            <a:r>
              <a:rPr lang="en-US" dirty="0"/>
              <a:t> cells surrounding the </a:t>
            </a:r>
            <a:r>
              <a:rPr lang="en-US" dirty="0" err="1"/>
              <a:t>exocelom</a:t>
            </a:r>
            <a:r>
              <a:rPr lang="en-US" dirty="0"/>
              <a:t>.</a:t>
            </a:r>
          </a:p>
        </p:txBody>
      </p:sp>
    </p:spTree>
    <p:extLst>
      <p:ext uri="{BB962C8B-B14F-4D97-AF65-F5344CB8AC3E}">
        <p14:creationId xmlns:p14="http://schemas.microsoft.com/office/powerpoint/2010/main" val="252321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llo tr inver.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21" y="0"/>
            <a:ext cx="5547950" cy="6858000"/>
          </a:xfrm>
          <a:prstGeom prst="rect">
            <a:avLst/>
          </a:prstGeom>
        </p:spPr>
      </p:pic>
      <p:sp>
        <p:nvSpPr>
          <p:cNvPr id="3" name="Rectangle 2"/>
          <p:cNvSpPr/>
          <p:nvPr/>
        </p:nvSpPr>
        <p:spPr>
          <a:xfrm>
            <a:off x="6014471" y="1723016"/>
            <a:ext cx="3037279" cy="1754327"/>
          </a:xfrm>
          <a:prstGeom prst="rect">
            <a:avLst/>
          </a:prstGeom>
        </p:spPr>
        <p:txBody>
          <a:bodyPr wrap="square">
            <a:spAutoFit/>
          </a:bodyPr>
          <a:lstStyle/>
          <a:p>
            <a:r>
              <a:rPr lang="en-US" dirty="0"/>
              <a:t>The residual mural </a:t>
            </a:r>
            <a:r>
              <a:rPr lang="en-US" dirty="0" err="1"/>
              <a:t>trophoblast</a:t>
            </a:r>
            <a:r>
              <a:rPr lang="en-US" dirty="0"/>
              <a:t> is disintegrating.  Note the </a:t>
            </a:r>
            <a:r>
              <a:rPr lang="en-US" dirty="0" smtClean="0"/>
              <a:t>polarity, as </a:t>
            </a:r>
            <a:r>
              <a:rPr lang="en-US" dirty="0"/>
              <a:t>indicated by </a:t>
            </a:r>
            <a:r>
              <a:rPr lang="en-US" dirty="0" smtClean="0"/>
              <a:t>surface microvilli, of </a:t>
            </a:r>
            <a:r>
              <a:rPr lang="en-US" dirty="0"/>
              <a:t>the endoderm overlying the inner cell </a:t>
            </a:r>
            <a:r>
              <a:rPr lang="en-US" dirty="0" smtClean="0"/>
              <a:t>mass.</a:t>
            </a:r>
            <a:endParaRPr lang="en-US" dirty="0"/>
          </a:p>
        </p:txBody>
      </p:sp>
    </p:spTree>
    <p:extLst>
      <p:ext uri="{BB962C8B-B14F-4D97-AF65-F5344CB8AC3E}">
        <p14:creationId xmlns:p14="http://schemas.microsoft.com/office/powerpoint/2010/main" val="18556573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3188208"/>
          </a:xfrm>
          <a:prstGeom prst="rect">
            <a:avLst/>
          </a:prstGeom>
        </p:spPr>
      </p:pic>
      <p:pic>
        <p:nvPicPr>
          <p:cNvPr id="3" name="Picture 2" descr="20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6047"/>
            <a:ext cx="4572000" cy="2615184"/>
          </a:xfrm>
          <a:prstGeom prst="rect">
            <a:avLst/>
          </a:prstGeom>
        </p:spPr>
      </p:pic>
      <p:sp>
        <p:nvSpPr>
          <p:cNvPr id="4" name="Rectangle 3"/>
          <p:cNvSpPr/>
          <p:nvPr/>
        </p:nvSpPr>
        <p:spPr>
          <a:xfrm>
            <a:off x="4572000" y="518658"/>
            <a:ext cx="4572000" cy="1200329"/>
          </a:xfrm>
          <a:prstGeom prst="rect">
            <a:avLst/>
          </a:prstGeom>
        </p:spPr>
        <p:txBody>
          <a:bodyPr>
            <a:spAutoFit/>
          </a:bodyPr>
          <a:lstStyle/>
          <a:p>
            <a:r>
              <a:rPr lang="en-US" dirty="0"/>
              <a:t>Disintegration of the mural </a:t>
            </a:r>
            <a:r>
              <a:rPr lang="en-US" dirty="0" err="1"/>
              <a:t>trophoblast</a:t>
            </a:r>
            <a:r>
              <a:rPr lang="en-US" dirty="0"/>
              <a:t> inverts the implantation site, exposing the endoderm to the uterine lumen. Note the blood sinuses both below and above the endometrial glands.</a:t>
            </a:r>
          </a:p>
        </p:txBody>
      </p:sp>
      <p:sp>
        <p:nvSpPr>
          <p:cNvPr id="5" name="Rectangle 4"/>
          <p:cNvSpPr/>
          <p:nvPr/>
        </p:nvSpPr>
        <p:spPr>
          <a:xfrm>
            <a:off x="4572000" y="3739765"/>
            <a:ext cx="4572000" cy="2031325"/>
          </a:xfrm>
          <a:prstGeom prst="rect">
            <a:avLst/>
          </a:prstGeom>
        </p:spPr>
        <p:txBody>
          <a:bodyPr>
            <a:spAutoFit/>
          </a:bodyPr>
          <a:lstStyle/>
          <a:p>
            <a:r>
              <a:rPr lang="en-US" dirty="0"/>
              <a:t>Plastic-embedded early-inverted implantation site. Although the </a:t>
            </a:r>
            <a:r>
              <a:rPr lang="en-US" dirty="0" err="1"/>
              <a:t>epiblast</a:t>
            </a:r>
            <a:r>
              <a:rPr lang="en-US" dirty="0"/>
              <a:t> layer is single, it is thicker towards the periphery. A cluster of cells at the margin of the implantation site constitutes the anchoring region to the endometrium. The pale </a:t>
            </a:r>
            <a:r>
              <a:rPr lang="en-US" dirty="0" err="1"/>
              <a:t>trophoblast</a:t>
            </a:r>
            <a:r>
              <a:rPr lang="en-US" dirty="0"/>
              <a:t> giant cells surround endometrial glands.</a:t>
            </a:r>
          </a:p>
        </p:txBody>
      </p:sp>
    </p:spTree>
    <p:extLst>
      <p:ext uri="{BB962C8B-B14F-4D97-AF65-F5344CB8AC3E}">
        <p14:creationId xmlns:p14="http://schemas.microsoft.com/office/powerpoint/2010/main" val="919126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38" y="130501"/>
            <a:ext cx="3660040" cy="5416859"/>
          </a:xfrm>
          <a:prstGeom prst="rect">
            <a:avLst/>
          </a:prstGeom>
        </p:spPr>
      </p:pic>
      <p:pic>
        <p:nvPicPr>
          <p:cNvPr id="3" name="Picture 2" descr="22 dil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563" y="0"/>
            <a:ext cx="3657600" cy="5547360"/>
          </a:xfrm>
          <a:prstGeom prst="rect">
            <a:avLst/>
          </a:prstGeom>
        </p:spPr>
      </p:pic>
      <p:sp>
        <p:nvSpPr>
          <p:cNvPr id="5" name="Rectangle 4"/>
          <p:cNvSpPr/>
          <p:nvPr/>
        </p:nvSpPr>
        <p:spPr>
          <a:xfrm>
            <a:off x="-1" y="5429321"/>
            <a:ext cx="5222015" cy="1477328"/>
          </a:xfrm>
          <a:prstGeom prst="rect">
            <a:avLst/>
          </a:prstGeom>
        </p:spPr>
        <p:txBody>
          <a:bodyPr wrap="square">
            <a:spAutoFit/>
          </a:bodyPr>
          <a:lstStyle/>
          <a:p>
            <a:r>
              <a:rPr lang="en-US" dirty="0" smtClean="0"/>
              <a:t> </a:t>
            </a:r>
            <a:r>
              <a:rPr lang="en-US" dirty="0"/>
              <a:t>C</a:t>
            </a:r>
            <a:r>
              <a:rPr lang="en-US" dirty="0" smtClean="0"/>
              <a:t>enter </a:t>
            </a:r>
            <a:r>
              <a:rPr lang="en-US" dirty="0"/>
              <a:t>of the previous site. </a:t>
            </a:r>
            <a:r>
              <a:rPr lang="en-US" dirty="0" smtClean="0"/>
              <a:t> </a:t>
            </a:r>
            <a:r>
              <a:rPr lang="en-US" dirty="0"/>
              <a:t>E</a:t>
            </a:r>
            <a:r>
              <a:rPr lang="en-US" dirty="0" smtClean="0"/>
              <a:t>ndoderm </a:t>
            </a:r>
            <a:r>
              <a:rPr lang="en-US" dirty="0"/>
              <a:t>overlies </a:t>
            </a:r>
            <a:r>
              <a:rPr lang="en-US" dirty="0" smtClean="0"/>
              <a:t> </a:t>
            </a:r>
            <a:r>
              <a:rPr lang="en-US" dirty="0" err="1"/>
              <a:t>epiblast</a:t>
            </a:r>
            <a:r>
              <a:rPr lang="en-US" dirty="0"/>
              <a:t>. </a:t>
            </a:r>
            <a:r>
              <a:rPr lang="en-US" dirty="0" smtClean="0"/>
              <a:t> </a:t>
            </a:r>
            <a:r>
              <a:rPr lang="en-US" dirty="0"/>
              <a:t>T</a:t>
            </a:r>
            <a:r>
              <a:rPr lang="en-US" dirty="0" smtClean="0"/>
              <a:t>he </a:t>
            </a:r>
            <a:r>
              <a:rPr lang="en-US" dirty="0"/>
              <a:t>amniotic epithelium is </a:t>
            </a:r>
            <a:r>
              <a:rPr lang="en-US" dirty="0" smtClean="0"/>
              <a:t>lined </a:t>
            </a:r>
            <a:r>
              <a:rPr lang="en-US" dirty="0"/>
              <a:t>by </a:t>
            </a:r>
            <a:r>
              <a:rPr lang="en-US" dirty="0" err="1"/>
              <a:t>mesothelial</a:t>
            </a:r>
            <a:r>
              <a:rPr lang="en-US" dirty="0"/>
              <a:t> cells of the </a:t>
            </a:r>
            <a:r>
              <a:rPr lang="en-US" dirty="0" err="1"/>
              <a:t>exocelom</a:t>
            </a:r>
            <a:r>
              <a:rPr lang="en-US" dirty="0"/>
              <a:t>. </a:t>
            </a:r>
            <a:r>
              <a:rPr lang="en-US" dirty="0" smtClean="0"/>
              <a:t>  Cuboidal </a:t>
            </a:r>
            <a:r>
              <a:rPr lang="en-US" dirty="0" err="1"/>
              <a:t>mesothelial</a:t>
            </a:r>
            <a:r>
              <a:rPr lang="en-US" dirty="0"/>
              <a:t> cells </a:t>
            </a:r>
            <a:r>
              <a:rPr lang="en-US" dirty="0" smtClean="0"/>
              <a:t>overlie </a:t>
            </a:r>
            <a:r>
              <a:rPr lang="en-US" dirty="0"/>
              <a:t>a layer of cellular </a:t>
            </a:r>
            <a:r>
              <a:rPr lang="en-US" dirty="0" err="1"/>
              <a:t>trophoblast</a:t>
            </a:r>
            <a:r>
              <a:rPr lang="en-US" dirty="0"/>
              <a:t>, </a:t>
            </a:r>
            <a:r>
              <a:rPr lang="en-US" dirty="0" smtClean="0"/>
              <a:t>and </a:t>
            </a:r>
            <a:r>
              <a:rPr lang="en-US" dirty="0"/>
              <a:t>giant cells </a:t>
            </a:r>
            <a:r>
              <a:rPr lang="en-US" dirty="0" smtClean="0"/>
              <a:t>overlie glands. </a:t>
            </a:r>
            <a:endParaRPr lang="en-US" dirty="0"/>
          </a:p>
        </p:txBody>
      </p:sp>
      <p:sp>
        <p:nvSpPr>
          <p:cNvPr id="6" name="Rectangle 5"/>
          <p:cNvSpPr/>
          <p:nvPr/>
        </p:nvSpPr>
        <p:spPr>
          <a:xfrm>
            <a:off x="4685035" y="5422478"/>
            <a:ext cx="4572000" cy="1477328"/>
          </a:xfrm>
          <a:prstGeom prst="rect">
            <a:avLst/>
          </a:prstGeom>
        </p:spPr>
        <p:txBody>
          <a:bodyPr>
            <a:spAutoFit/>
          </a:bodyPr>
          <a:lstStyle/>
          <a:p>
            <a:r>
              <a:rPr lang="en-US" dirty="0"/>
              <a:t>Margin of an implantation site showing the </a:t>
            </a:r>
            <a:r>
              <a:rPr lang="en-US" dirty="0" err="1"/>
              <a:t>cytotrophoblast</a:t>
            </a:r>
            <a:r>
              <a:rPr lang="en-US" dirty="0"/>
              <a:t> annulus that anchors  to the endometrium</a:t>
            </a:r>
            <a:r>
              <a:rPr lang="en-US" dirty="0" smtClean="0"/>
              <a:t>. </a:t>
            </a:r>
            <a:r>
              <a:rPr lang="en-US" dirty="0"/>
              <a:t>Both </a:t>
            </a:r>
            <a:r>
              <a:rPr lang="en-US" dirty="0" err="1"/>
              <a:t>cytotrophoblast</a:t>
            </a:r>
            <a:r>
              <a:rPr lang="en-US" dirty="0"/>
              <a:t> and pale giant cells extend beneath the uterine luminal epithelium {</a:t>
            </a:r>
            <a:r>
              <a:rPr lang="en-US" dirty="0" smtClean="0"/>
              <a:t> </a:t>
            </a:r>
            <a:r>
              <a:rPr lang="en-US" dirty="0"/>
              <a:t>lower </a:t>
            </a:r>
            <a:r>
              <a:rPr lang="en-US" dirty="0" smtClean="0"/>
              <a:t>left}. Note </a:t>
            </a:r>
            <a:r>
              <a:rPr lang="en-US" dirty="0" err="1" smtClean="0"/>
              <a:t>troph</a:t>
            </a:r>
            <a:r>
              <a:rPr lang="en-US" dirty="0" smtClean="0"/>
              <a:t> remnant.</a:t>
            </a:r>
            <a:endParaRPr lang="en-US" dirty="0"/>
          </a:p>
        </p:txBody>
      </p:sp>
    </p:spTree>
    <p:extLst>
      <p:ext uri="{BB962C8B-B14F-4D97-AF65-F5344CB8AC3E}">
        <p14:creationId xmlns:p14="http://schemas.microsoft.com/office/powerpoint/2010/main" val="209019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23" y="164230"/>
            <a:ext cx="7488173" cy="5233401"/>
          </a:xfrm>
          <a:prstGeom prst="rect">
            <a:avLst/>
          </a:prstGeom>
        </p:spPr>
      </p:pic>
      <p:sp>
        <p:nvSpPr>
          <p:cNvPr id="3" name="Rectangle 2"/>
          <p:cNvSpPr/>
          <p:nvPr/>
        </p:nvSpPr>
        <p:spPr>
          <a:xfrm>
            <a:off x="810123" y="5132452"/>
            <a:ext cx="6463886" cy="1477328"/>
          </a:xfrm>
          <a:prstGeom prst="rect">
            <a:avLst/>
          </a:prstGeom>
        </p:spPr>
        <p:txBody>
          <a:bodyPr wrap="square">
            <a:spAutoFit/>
          </a:bodyPr>
          <a:lstStyle/>
          <a:p>
            <a:r>
              <a:rPr lang="en-US" dirty="0"/>
              <a:t>Diagram if the early inverted stage of implantation. Note that the uterine blood </a:t>
            </a:r>
            <a:r>
              <a:rPr lang="en-US" dirty="0" smtClean="0"/>
              <a:t>sinuses </a:t>
            </a:r>
            <a:r>
              <a:rPr lang="en-US" dirty="0"/>
              <a:t>directly below the glands </a:t>
            </a:r>
            <a:r>
              <a:rPr lang="en-US" dirty="0" smtClean="0"/>
              <a:t>are </a:t>
            </a:r>
            <a:r>
              <a:rPr lang="en-US" dirty="0"/>
              <a:t>continuous with the space between the giant cells and the layer of cellular </a:t>
            </a:r>
            <a:r>
              <a:rPr lang="en-US" dirty="0" err="1"/>
              <a:t>trophoblast</a:t>
            </a:r>
            <a:r>
              <a:rPr lang="en-US" dirty="0"/>
              <a:t> that borders the </a:t>
            </a:r>
            <a:r>
              <a:rPr lang="en-US" dirty="0" err="1"/>
              <a:t>exocelom</a:t>
            </a:r>
            <a:r>
              <a:rPr lang="en-US" dirty="0"/>
              <a:t>. The microvilli on this layer of </a:t>
            </a:r>
            <a:r>
              <a:rPr lang="en-US" dirty="0" err="1"/>
              <a:t>trophoblast</a:t>
            </a:r>
            <a:r>
              <a:rPr lang="en-US" dirty="0"/>
              <a:t> indicate its apparent absorptive nature. </a:t>
            </a:r>
          </a:p>
        </p:txBody>
      </p:sp>
    </p:spTree>
    <p:extLst>
      <p:ext uri="{BB962C8B-B14F-4D97-AF65-F5344CB8AC3E}">
        <p14:creationId xmlns:p14="http://schemas.microsoft.com/office/powerpoint/2010/main" val="309386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 dillo.jpg"/>
          <p:cNvPicPr>
            <a:picLocks noChangeAspect="1"/>
          </p:cNvPicPr>
          <p:nvPr/>
        </p:nvPicPr>
        <p:blipFill rotWithShape="1">
          <a:blip r:embed="rId2">
            <a:extLst>
              <a:ext uri="{28A0092B-C50C-407E-A947-70E740481C1C}">
                <a14:useLocalDpi xmlns:a14="http://schemas.microsoft.com/office/drawing/2010/main" val="0"/>
              </a:ext>
            </a:extLst>
          </a:blip>
          <a:srcRect r="4220"/>
          <a:stretch/>
        </p:blipFill>
        <p:spPr>
          <a:xfrm>
            <a:off x="0" y="0"/>
            <a:ext cx="4247677" cy="6019557"/>
          </a:xfrm>
          <a:prstGeom prst="rect">
            <a:avLst/>
          </a:prstGeom>
        </p:spPr>
      </p:pic>
      <p:pic>
        <p:nvPicPr>
          <p:cNvPr id="4" name="Picture 3" descr="27 dillo.jpg"/>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395115" y="295614"/>
            <a:ext cx="3827095" cy="5638587"/>
          </a:xfrm>
          <a:prstGeom prst="rect">
            <a:avLst/>
          </a:prstGeom>
        </p:spPr>
      </p:pic>
      <p:sp>
        <p:nvSpPr>
          <p:cNvPr id="3" name="Rectangle 2"/>
          <p:cNvSpPr/>
          <p:nvPr/>
        </p:nvSpPr>
        <p:spPr>
          <a:xfrm>
            <a:off x="0" y="5934201"/>
            <a:ext cx="4608948" cy="923330"/>
          </a:xfrm>
          <a:prstGeom prst="rect">
            <a:avLst/>
          </a:prstGeom>
        </p:spPr>
        <p:txBody>
          <a:bodyPr wrap="square">
            <a:spAutoFit/>
          </a:bodyPr>
          <a:lstStyle/>
          <a:p>
            <a:r>
              <a:rPr lang="en-US" dirty="0"/>
              <a:t>Large pale giant </a:t>
            </a:r>
            <a:r>
              <a:rPr lang="en-US" dirty="0" err="1"/>
              <a:t>trophoblast</a:t>
            </a:r>
            <a:r>
              <a:rPr lang="en-US" dirty="0"/>
              <a:t> cells surround uterine glands. The </a:t>
            </a:r>
            <a:r>
              <a:rPr lang="en-US" dirty="0" err="1"/>
              <a:t>cytotrophoblast</a:t>
            </a:r>
            <a:r>
              <a:rPr lang="en-US" dirty="0"/>
              <a:t> layer above is backed by a </a:t>
            </a:r>
            <a:r>
              <a:rPr lang="en-US" dirty="0" smtClean="0"/>
              <a:t> </a:t>
            </a:r>
            <a:r>
              <a:rPr lang="en-US" dirty="0"/>
              <a:t>squamous </a:t>
            </a:r>
            <a:r>
              <a:rPr lang="en-US" dirty="0" smtClean="0"/>
              <a:t>mesothelium .</a:t>
            </a:r>
            <a:endParaRPr lang="en-US" dirty="0"/>
          </a:p>
        </p:txBody>
      </p:sp>
      <p:sp>
        <p:nvSpPr>
          <p:cNvPr id="5" name="Rectangle 4"/>
          <p:cNvSpPr/>
          <p:nvPr/>
        </p:nvSpPr>
        <p:spPr>
          <a:xfrm>
            <a:off x="4572000" y="5934201"/>
            <a:ext cx="4572000" cy="923330"/>
          </a:xfrm>
          <a:prstGeom prst="rect">
            <a:avLst/>
          </a:prstGeom>
        </p:spPr>
        <p:txBody>
          <a:bodyPr>
            <a:spAutoFit/>
          </a:bodyPr>
          <a:lstStyle/>
          <a:p>
            <a:r>
              <a:rPr lang="en-US" dirty="0"/>
              <a:t>A venous sinus extends between regions where giant cells surround the glands, up to the layer of </a:t>
            </a:r>
            <a:r>
              <a:rPr lang="en-US" dirty="0" smtClean="0"/>
              <a:t>absorptive </a:t>
            </a:r>
            <a:r>
              <a:rPr lang="en-US" dirty="0" err="1"/>
              <a:t>trophoblast</a:t>
            </a:r>
            <a:r>
              <a:rPr lang="en-US" dirty="0"/>
              <a:t> at the top. </a:t>
            </a:r>
          </a:p>
        </p:txBody>
      </p:sp>
    </p:spTree>
    <p:extLst>
      <p:ext uri="{BB962C8B-B14F-4D97-AF65-F5344CB8AC3E}">
        <p14:creationId xmlns:p14="http://schemas.microsoft.com/office/powerpoint/2010/main" val="219565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 dillo.jp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flipV="1">
            <a:off x="0" y="0"/>
            <a:ext cx="5486400" cy="3950208"/>
          </a:xfrm>
          <a:prstGeom prst="rect">
            <a:avLst/>
          </a:prstGeom>
        </p:spPr>
      </p:pic>
      <p:pic>
        <p:nvPicPr>
          <p:cNvPr id="3" name="Picture 2" descr="25 dil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50208"/>
            <a:ext cx="4164211" cy="2903843"/>
          </a:xfrm>
          <a:prstGeom prst="rect">
            <a:avLst/>
          </a:prstGeom>
        </p:spPr>
      </p:pic>
      <p:sp>
        <p:nvSpPr>
          <p:cNvPr id="4" name="Rectangle 3"/>
          <p:cNvSpPr/>
          <p:nvPr/>
        </p:nvSpPr>
        <p:spPr>
          <a:xfrm>
            <a:off x="5486400" y="535295"/>
            <a:ext cx="3660611" cy="1200329"/>
          </a:xfrm>
          <a:prstGeom prst="rect">
            <a:avLst/>
          </a:prstGeom>
        </p:spPr>
        <p:txBody>
          <a:bodyPr wrap="square">
            <a:spAutoFit/>
          </a:bodyPr>
          <a:lstStyle/>
          <a:p>
            <a:r>
              <a:rPr lang="en-US" dirty="0"/>
              <a:t>TEM of absorptive </a:t>
            </a:r>
            <a:r>
              <a:rPr lang="en-US" dirty="0" err="1"/>
              <a:t>trophoblast</a:t>
            </a:r>
            <a:r>
              <a:rPr lang="en-US" dirty="0"/>
              <a:t>. Note the abundant microvilli in the lower right</a:t>
            </a:r>
            <a:r>
              <a:rPr lang="en-US" dirty="0" smtClean="0"/>
              <a:t>.</a:t>
            </a:r>
            <a:endParaRPr lang="en-US" dirty="0"/>
          </a:p>
          <a:p>
            <a:endParaRPr lang="en-US" dirty="0"/>
          </a:p>
        </p:txBody>
      </p:sp>
      <p:sp>
        <p:nvSpPr>
          <p:cNvPr id="5" name="Rectangle 4"/>
          <p:cNvSpPr/>
          <p:nvPr/>
        </p:nvSpPr>
        <p:spPr>
          <a:xfrm>
            <a:off x="4394111" y="4958738"/>
            <a:ext cx="4572000" cy="1477328"/>
          </a:xfrm>
          <a:prstGeom prst="rect">
            <a:avLst/>
          </a:prstGeom>
        </p:spPr>
        <p:txBody>
          <a:bodyPr>
            <a:spAutoFit/>
          </a:bodyPr>
          <a:lstStyle/>
          <a:p>
            <a:r>
              <a:rPr lang="en-US" dirty="0" smtClean="0"/>
              <a:t>In </a:t>
            </a:r>
            <a:r>
              <a:rPr lang="en-US" dirty="0"/>
              <a:t>this light micrograph the pale area over the tips of the layer of cellular </a:t>
            </a:r>
            <a:r>
              <a:rPr lang="en-US" dirty="0" err="1"/>
              <a:t>trophoblast</a:t>
            </a:r>
            <a:r>
              <a:rPr lang="en-US" dirty="0"/>
              <a:t> is composed of regions of microvilli. Note the close association of the </a:t>
            </a:r>
            <a:r>
              <a:rPr lang="en-US" dirty="0" err="1" smtClean="0"/>
              <a:t>trophoblast</a:t>
            </a:r>
            <a:r>
              <a:rPr lang="en-US" dirty="0" smtClean="0"/>
              <a:t> </a:t>
            </a:r>
            <a:r>
              <a:rPr lang="en-US" dirty="0"/>
              <a:t>cells surrounding the dark gland cells below. </a:t>
            </a:r>
          </a:p>
        </p:txBody>
      </p:sp>
    </p:spTree>
    <p:extLst>
      <p:ext uri="{BB962C8B-B14F-4D97-AF65-F5344CB8AC3E}">
        <p14:creationId xmlns:p14="http://schemas.microsoft.com/office/powerpoint/2010/main" val="168704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34" y="3033563"/>
            <a:ext cx="5486400" cy="3736848"/>
          </a:xfrm>
          <a:prstGeom prst="rect">
            <a:avLst/>
          </a:prstGeom>
        </p:spPr>
      </p:pic>
      <p:pic>
        <p:nvPicPr>
          <p:cNvPr id="4" name="Picture 3" descr="28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4" y="38070"/>
            <a:ext cx="4521915" cy="2886489"/>
          </a:xfrm>
          <a:prstGeom prst="rect">
            <a:avLst/>
          </a:prstGeom>
        </p:spPr>
      </p:pic>
      <p:sp>
        <p:nvSpPr>
          <p:cNvPr id="2" name="Rectangle 1"/>
          <p:cNvSpPr/>
          <p:nvPr/>
        </p:nvSpPr>
        <p:spPr>
          <a:xfrm>
            <a:off x="4705424" y="241659"/>
            <a:ext cx="4572000" cy="1754327"/>
          </a:xfrm>
          <a:prstGeom prst="rect">
            <a:avLst/>
          </a:prstGeom>
        </p:spPr>
        <p:txBody>
          <a:bodyPr>
            <a:spAutoFit/>
          </a:bodyPr>
          <a:lstStyle/>
          <a:p>
            <a:r>
              <a:rPr lang="en-US" dirty="0"/>
              <a:t>Later in implantation the surrounded gland cells begin to disintegrate. Eventually both the gland cells and </a:t>
            </a:r>
            <a:r>
              <a:rPr lang="en-US" dirty="0" err="1"/>
              <a:t>trophoblast</a:t>
            </a:r>
            <a:r>
              <a:rPr lang="en-US" dirty="0"/>
              <a:t> giant cells disintegrate, exposing the absorptive </a:t>
            </a:r>
            <a:r>
              <a:rPr lang="en-US" dirty="0" err="1"/>
              <a:t>trophoblast</a:t>
            </a:r>
            <a:r>
              <a:rPr lang="en-US" dirty="0"/>
              <a:t> to maternal blood sinuses </a:t>
            </a:r>
            <a:r>
              <a:rPr lang="en-US" dirty="0" smtClean="0"/>
              <a:t>and </a:t>
            </a:r>
            <a:r>
              <a:rPr lang="en-US" dirty="0"/>
              <a:t>eliminating most of the </a:t>
            </a:r>
            <a:r>
              <a:rPr lang="en-US" dirty="0" err="1"/>
              <a:t>fundic</a:t>
            </a:r>
            <a:r>
              <a:rPr lang="en-US" dirty="0"/>
              <a:t> endometrium. </a:t>
            </a:r>
          </a:p>
        </p:txBody>
      </p:sp>
      <p:sp>
        <p:nvSpPr>
          <p:cNvPr id="5" name="Rectangle 4"/>
          <p:cNvSpPr/>
          <p:nvPr/>
        </p:nvSpPr>
        <p:spPr>
          <a:xfrm>
            <a:off x="5578634" y="3775565"/>
            <a:ext cx="3605872" cy="923330"/>
          </a:xfrm>
          <a:prstGeom prst="rect">
            <a:avLst/>
          </a:prstGeom>
        </p:spPr>
        <p:txBody>
          <a:bodyPr wrap="square">
            <a:spAutoFit/>
          </a:bodyPr>
          <a:lstStyle/>
          <a:p>
            <a:r>
              <a:rPr lang="en-US" dirty="0"/>
              <a:t>TEM showing a gland cell with glycogen and lipid surrounded by a </a:t>
            </a:r>
            <a:r>
              <a:rPr lang="en-US" dirty="0" err="1"/>
              <a:t>trophoblast</a:t>
            </a:r>
            <a:r>
              <a:rPr lang="en-US" dirty="0"/>
              <a:t> giant cell.</a:t>
            </a:r>
          </a:p>
        </p:txBody>
      </p:sp>
    </p:spTree>
    <p:extLst>
      <p:ext uri="{BB962C8B-B14F-4D97-AF65-F5344CB8AC3E}">
        <p14:creationId xmlns:p14="http://schemas.microsoft.com/office/powerpoint/2010/main" val="336128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1" y="3529591"/>
            <a:ext cx="4572000" cy="2950464"/>
          </a:xfrm>
          <a:prstGeom prst="rect">
            <a:avLst/>
          </a:prstGeom>
        </p:spPr>
      </p:pic>
      <p:pic>
        <p:nvPicPr>
          <p:cNvPr id="3" name="Picture 2" descr="31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1" y="182125"/>
            <a:ext cx="4572000" cy="3139440"/>
          </a:xfrm>
          <a:prstGeom prst="rect">
            <a:avLst/>
          </a:prstGeom>
        </p:spPr>
      </p:pic>
      <p:sp>
        <p:nvSpPr>
          <p:cNvPr id="5" name="Rectangle 4"/>
          <p:cNvSpPr/>
          <p:nvPr/>
        </p:nvSpPr>
        <p:spPr>
          <a:xfrm>
            <a:off x="4659581" y="2316139"/>
            <a:ext cx="4572000" cy="2308324"/>
          </a:xfrm>
          <a:prstGeom prst="rect">
            <a:avLst/>
          </a:prstGeom>
        </p:spPr>
        <p:txBody>
          <a:bodyPr>
            <a:spAutoFit/>
          </a:bodyPr>
          <a:lstStyle/>
          <a:p>
            <a:r>
              <a:rPr lang="en-US" dirty="0"/>
              <a:t>While initially the </a:t>
            </a:r>
            <a:r>
              <a:rPr lang="en-US" dirty="0" err="1"/>
              <a:t>mesothelial</a:t>
            </a:r>
            <a:r>
              <a:rPr lang="en-US" dirty="0"/>
              <a:t> layer backing the absorptive </a:t>
            </a:r>
            <a:r>
              <a:rPr lang="en-US" dirty="0" err="1"/>
              <a:t>trophoblast</a:t>
            </a:r>
            <a:r>
              <a:rPr lang="en-US" dirty="0"/>
              <a:t> is simple, as in the above micrograph, eventually some fibers begin to appear and blood vessels form in situ, preceding vascularization of the absorptive </a:t>
            </a:r>
            <a:r>
              <a:rPr lang="en-US" dirty="0" err="1"/>
              <a:t>trophoblast</a:t>
            </a:r>
            <a:r>
              <a:rPr lang="en-US" dirty="0"/>
              <a:t>. Note the maternal blood cells in the space underlying the absorptive </a:t>
            </a:r>
            <a:r>
              <a:rPr lang="en-US" dirty="0" err="1"/>
              <a:t>trophoblast</a:t>
            </a:r>
            <a:r>
              <a:rPr lang="en-US" dirty="0"/>
              <a:t>. </a:t>
            </a:r>
          </a:p>
        </p:txBody>
      </p:sp>
    </p:spTree>
    <p:extLst>
      <p:ext uri="{BB962C8B-B14F-4D97-AF65-F5344CB8AC3E}">
        <p14:creationId xmlns:p14="http://schemas.microsoft.com/office/powerpoint/2010/main" val="234892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20" y="0"/>
            <a:ext cx="4572000" cy="2444496"/>
          </a:xfrm>
          <a:prstGeom prst="rect">
            <a:avLst/>
          </a:prstGeom>
        </p:spPr>
      </p:pic>
      <p:pic>
        <p:nvPicPr>
          <p:cNvPr id="3" name="Picture 2" descr="34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20" y="3349741"/>
            <a:ext cx="4572000" cy="3285744"/>
          </a:xfrm>
          <a:prstGeom prst="rect">
            <a:avLst/>
          </a:prstGeom>
        </p:spPr>
      </p:pic>
      <p:sp>
        <p:nvSpPr>
          <p:cNvPr id="4" name="Rectangle 3"/>
          <p:cNvSpPr/>
          <p:nvPr/>
        </p:nvSpPr>
        <p:spPr>
          <a:xfrm>
            <a:off x="4727320" y="602413"/>
            <a:ext cx="4572000" cy="923330"/>
          </a:xfrm>
          <a:prstGeom prst="rect">
            <a:avLst/>
          </a:prstGeom>
        </p:spPr>
        <p:txBody>
          <a:bodyPr>
            <a:spAutoFit/>
          </a:bodyPr>
          <a:lstStyle/>
          <a:p>
            <a:r>
              <a:rPr lang="en-US" dirty="0"/>
              <a:t>In the upper left two villi are beginning to form, extending from the absorptive </a:t>
            </a:r>
            <a:r>
              <a:rPr lang="en-US" dirty="0" err="1"/>
              <a:t>trophoblast</a:t>
            </a:r>
            <a:r>
              <a:rPr lang="en-US" dirty="0"/>
              <a:t> layer. </a:t>
            </a:r>
          </a:p>
        </p:txBody>
      </p:sp>
      <p:sp>
        <p:nvSpPr>
          <p:cNvPr id="5" name="Rectangle 4"/>
          <p:cNvSpPr/>
          <p:nvPr/>
        </p:nvSpPr>
        <p:spPr>
          <a:xfrm>
            <a:off x="4825846" y="3584850"/>
            <a:ext cx="4197729" cy="2308324"/>
          </a:xfrm>
          <a:prstGeom prst="rect">
            <a:avLst/>
          </a:prstGeom>
        </p:spPr>
        <p:txBody>
          <a:bodyPr wrap="square">
            <a:spAutoFit/>
          </a:bodyPr>
          <a:lstStyle/>
          <a:p>
            <a:r>
              <a:rPr lang="en-US" dirty="0"/>
              <a:t>At a higher magnification the structure of the forming villi can be seen. There is a very thin layer of syncytial </a:t>
            </a:r>
            <a:r>
              <a:rPr lang="en-US" dirty="0" err="1"/>
              <a:t>trophoblast</a:t>
            </a:r>
            <a:r>
              <a:rPr lang="en-US" dirty="0"/>
              <a:t> overlying the villi. At their tips are numerous </a:t>
            </a:r>
            <a:r>
              <a:rPr lang="en-US" dirty="0" err="1"/>
              <a:t>cytotrophoblast</a:t>
            </a:r>
            <a:r>
              <a:rPr lang="en-US" dirty="0"/>
              <a:t> cells. Beneath the </a:t>
            </a:r>
            <a:r>
              <a:rPr lang="en-US" dirty="0" err="1"/>
              <a:t>cytotrophoblast</a:t>
            </a:r>
            <a:r>
              <a:rPr lang="en-US" dirty="0"/>
              <a:t> are numerous </a:t>
            </a:r>
            <a:r>
              <a:rPr lang="en-US" dirty="0" err="1"/>
              <a:t>mesenchymal</a:t>
            </a:r>
            <a:r>
              <a:rPr lang="en-US" dirty="0"/>
              <a:t> cells. Thus at this stage they are secondary villi. </a:t>
            </a:r>
          </a:p>
        </p:txBody>
      </p:sp>
    </p:spTree>
    <p:extLst>
      <p:ext uri="{BB962C8B-B14F-4D97-AF65-F5344CB8AC3E}">
        <p14:creationId xmlns:p14="http://schemas.microsoft.com/office/powerpoint/2010/main" val="427432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381" y="1146049"/>
            <a:ext cx="7608596" cy="3970318"/>
          </a:xfrm>
          <a:prstGeom prst="rect">
            <a:avLst/>
          </a:prstGeom>
        </p:spPr>
        <p:txBody>
          <a:bodyPr wrap="square">
            <a:spAutoFit/>
          </a:bodyPr>
          <a:lstStyle/>
          <a:p>
            <a:r>
              <a:rPr lang="en-US" dirty="0"/>
              <a:t>Implantation in the nine-banded (long-nosed) armadillo has several intriguing features. Initially the single blastocyst is confined to a chamber in the fundus of the uterus simplex during a prolonged period of delay of implantation. </a:t>
            </a:r>
          </a:p>
          <a:p>
            <a:r>
              <a:rPr lang="en-US" dirty="0"/>
              <a:t> </a:t>
            </a:r>
          </a:p>
          <a:p>
            <a:r>
              <a:rPr lang="en-US" dirty="0"/>
              <a:t>At implantation, </a:t>
            </a:r>
            <a:r>
              <a:rPr lang="en-US" dirty="0" err="1"/>
              <a:t>trophoblast</a:t>
            </a:r>
            <a:r>
              <a:rPr lang="en-US" dirty="0"/>
              <a:t> adjacent to the inner cell mass intrudes into pre-existing endometrial blood sinuses, which are subsequently exploited as the </a:t>
            </a:r>
            <a:r>
              <a:rPr lang="en-US" dirty="0" err="1"/>
              <a:t>intervillous</a:t>
            </a:r>
            <a:r>
              <a:rPr lang="en-US" dirty="0"/>
              <a:t> space of a villous </a:t>
            </a:r>
            <a:r>
              <a:rPr lang="en-US" dirty="0" err="1"/>
              <a:t>hemomonochorial</a:t>
            </a:r>
            <a:r>
              <a:rPr lang="en-US" dirty="0"/>
              <a:t> placenta. </a:t>
            </a:r>
          </a:p>
          <a:p>
            <a:r>
              <a:rPr lang="en-US" dirty="0"/>
              <a:t> </a:t>
            </a:r>
          </a:p>
          <a:p>
            <a:r>
              <a:rPr lang="en-US" dirty="0"/>
              <a:t>The endodermal layer of the blastocyst never extends much beyond the inner cell mass. Consequently, when at implantation the mural </a:t>
            </a:r>
            <a:r>
              <a:rPr lang="en-US" dirty="0" err="1"/>
              <a:t>trophoblast</a:t>
            </a:r>
            <a:r>
              <a:rPr lang="en-US" dirty="0"/>
              <a:t> disintegrates, the yolk sac is immediately inverted. The </a:t>
            </a:r>
            <a:r>
              <a:rPr lang="en-US" dirty="0" err="1"/>
              <a:t>exocelom</a:t>
            </a:r>
            <a:r>
              <a:rPr lang="en-US" dirty="0"/>
              <a:t> forms and expands precociously, and only as it expands is the </a:t>
            </a:r>
            <a:r>
              <a:rPr lang="en-US" dirty="0" err="1"/>
              <a:t>epiblast</a:t>
            </a:r>
            <a:r>
              <a:rPr lang="en-US" dirty="0"/>
              <a:t> divided into the four embryonic shields that constitute the origins of the identical quadruplet fetuses. </a:t>
            </a:r>
          </a:p>
        </p:txBody>
      </p:sp>
    </p:spTree>
    <p:extLst>
      <p:ext uri="{BB962C8B-B14F-4D97-AF65-F5344CB8AC3E}">
        <p14:creationId xmlns:p14="http://schemas.microsoft.com/office/powerpoint/2010/main" val="1009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52" y="307282"/>
            <a:ext cx="7608597" cy="4443421"/>
          </a:xfrm>
          <a:prstGeom prst="rect">
            <a:avLst/>
          </a:prstGeom>
        </p:spPr>
      </p:pic>
      <p:sp>
        <p:nvSpPr>
          <p:cNvPr id="3" name="Rectangle 2"/>
          <p:cNvSpPr/>
          <p:nvPr/>
        </p:nvSpPr>
        <p:spPr>
          <a:xfrm>
            <a:off x="678751" y="5044309"/>
            <a:ext cx="7203535" cy="923330"/>
          </a:xfrm>
          <a:prstGeom prst="rect">
            <a:avLst/>
          </a:prstGeom>
        </p:spPr>
        <p:txBody>
          <a:bodyPr wrap="square">
            <a:spAutoFit/>
          </a:bodyPr>
          <a:lstStyle/>
          <a:p>
            <a:r>
              <a:rPr lang="en-US" dirty="0"/>
              <a:t>Only at this stage when villi are forming does the </a:t>
            </a:r>
            <a:r>
              <a:rPr lang="en-US" dirty="0" err="1"/>
              <a:t>epiblast</a:t>
            </a:r>
            <a:r>
              <a:rPr lang="en-US" dirty="0"/>
              <a:t> divide into four separate embryonic shields. At first the amnion, although reduced, is still interconnected between shields. </a:t>
            </a:r>
          </a:p>
        </p:txBody>
      </p:sp>
    </p:spTree>
    <p:extLst>
      <p:ext uri="{BB962C8B-B14F-4D97-AF65-F5344CB8AC3E}">
        <p14:creationId xmlns:p14="http://schemas.microsoft.com/office/powerpoint/2010/main" val="288469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7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74" y="208025"/>
            <a:ext cx="5653332" cy="6328356"/>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2" name="Rectangle 1"/>
          <p:cNvSpPr/>
          <p:nvPr/>
        </p:nvSpPr>
        <p:spPr>
          <a:xfrm>
            <a:off x="6108771" y="1598746"/>
            <a:ext cx="2211419" cy="2031325"/>
          </a:xfrm>
          <a:prstGeom prst="rect">
            <a:avLst/>
          </a:prstGeom>
        </p:spPr>
        <p:txBody>
          <a:bodyPr wrap="square">
            <a:spAutoFit/>
          </a:bodyPr>
          <a:lstStyle/>
          <a:p>
            <a:r>
              <a:rPr lang="en-US" dirty="0"/>
              <a:t>At the time when primitive streaks first form, the four embryonic shields are widely separated at the margins of a large </a:t>
            </a:r>
            <a:r>
              <a:rPr lang="en-US" dirty="0" err="1"/>
              <a:t>exocelom</a:t>
            </a:r>
            <a:r>
              <a:rPr lang="en-US" dirty="0"/>
              <a:t>. </a:t>
            </a:r>
          </a:p>
        </p:txBody>
      </p:sp>
      <p:cxnSp>
        <p:nvCxnSpPr>
          <p:cNvPr id="9" name="Straight Arrow Connector 8"/>
          <p:cNvCxnSpPr/>
          <p:nvPr/>
        </p:nvCxnSpPr>
        <p:spPr>
          <a:xfrm flipV="1">
            <a:off x="4083462" y="2824768"/>
            <a:ext cx="821072" cy="218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V="1">
            <a:off x="3995881" y="469914"/>
            <a:ext cx="699782" cy="3183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flipV="1">
            <a:off x="985286" y="1160564"/>
            <a:ext cx="864862" cy="2299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780696" y="4508225"/>
            <a:ext cx="0" cy="8237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9443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llo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62" y="175179"/>
            <a:ext cx="4572000" cy="6278880"/>
          </a:xfrm>
          <a:prstGeom prst="rect">
            <a:avLst/>
          </a:prstGeom>
        </p:spPr>
      </p:pic>
      <p:sp>
        <p:nvSpPr>
          <p:cNvPr id="3" name="Rectangle 2"/>
          <p:cNvSpPr/>
          <p:nvPr/>
        </p:nvSpPr>
        <p:spPr>
          <a:xfrm>
            <a:off x="5088591" y="926880"/>
            <a:ext cx="3844667" cy="2862323"/>
          </a:xfrm>
          <a:prstGeom prst="rect">
            <a:avLst/>
          </a:prstGeom>
        </p:spPr>
        <p:txBody>
          <a:bodyPr wrap="square">
            <a:spAutoFit/>
          </a:bodyPr>
          <a:lstStyle/>
          <a:p>
            <a:r>
              <a:rPr lang="en-US" dirty="0"/>
              <a:t>One of the four embryos seen in the previous slide, showing that they are in a late primitive streak stage with some mesodermal cells spreading over the endoderm of the yolk sac. </a:t>
            </a:r>
            <a:endParaRPr lang="en-US" dirty="0" smtClean="0"/>
          </a:p>
          <a:p>
            <a:endParaRPr lang="en-US" dirty="0"/>
          </a:p>
          <a:p>
            <a:r>
              <a:rPr lang="en-US" dirty="0" smtClean="0"/>
              <a:t>The </a:t>
            </a:r>
            <a:r>
              <a:rPr lang="en-US" dirty="0"/>
              <a:t>squamous </a:t>
            </a:r>
            <a:r>
              <a:rPr lang="en-US" dirty="0" err="1"/>
              <a:t>mesothelial</a:t>
            </a:r>
            <a:r>
              <a:rPr lang="en-US" dirty="0"/>
              <a:t> cells backing the amniotic epithelium are from the preexisting extraembryonic mesoderm. </a:t>
            </a:r>
          </a:p>
        </p:txBody>
      </p:sp>
    </p:spTree>
    <p:extLst>
      <p:ext uri="{BB962C8B-B14F-4D97-AF65-F5344CB8AC3E}">
        <p14:creationId xmlns:p14="http://schemas.microsoft.com/office/powerpoint/2010/main" val="3340264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36076" cy="3281382"/>
          </a:xfrm>
          <a:prstGeom prst="rect">
            <a:avLst/>
          </a:prstGeom>
        </p:spPr>
      </p:pic>
      <p:pic>
        <p:nvPicPr>
          <p:cNvPr id="3" name="Picture 2" descr="40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79630" y="2910840"/>
            <a:ext cx="4572000" cy="3322320"/>
          </a:xfrm>
          <a:prstGeom prst="rect">
            <a:avLst/>
          </a:prstGeom>
        </p:spPr>
      </p:pic>
      <p:sp>
        <p:nvSpPr>
          <p:cNvPr id="4" name="Rectangle 3"/>
          <p:cNvSpPr/>
          <p:nvPr/>
        </p:nvSpPr>
        <p:spPr>
          <a:xfrm>
            <a:off x="5289210" y="40747"/>
            <a:ext cx="3854790" cy="2031325"/>
          </a:xfrm>
          <a:prstGeom prst="rect">
            <a:avLst/>
          </a:prstGeom>
        </p:spPr>
        <p:txBody>
          <a:bodyPr wrap="square">
            <a:spAutoFit/>
          </a:bodyPr>
          <a:lstStyle/>
          <a:p>
            <a:r>
              <a:rPr lang="en-US" dirty="0"/>
              <a:t>As the conceptus develops it intrudes into the uterine lumen, exposing the inverted yolk sac to the luminal contents. Note the relatively small size of the embryo in the upper left compared to the overall size of the conceptus. </a:t>
            </a:r>
          </a:p>
        </p:txBody>
      </p:sp>
      <p:sp>
        <p:nvSpPr>
          <p:cNvPr id="5" name="Rectangle 4"/>
          <p:cNvSpPr/>
          <p:nvPr/>
        </p:nvSpPr>
        <p:spPr>
          <a:xfrm>
            <a:off x="304480" y="4252208"/>
            <a:ext cx="4572000" cy="1754327"/>
          </a:xfrm>
          <a:prstGeom prst="rect">
            <a:avLst/>
          </a:prstGeom>
        </p:spPr>
        <p:txBody>
          <a:bodyPr>
            <a:spAutoFit/>
          </a:bodyPr>
          <a:lstStyle/>
          <a:p>
            <a:r>
              <a:rPr lang="en-US" dirty="0"/>
              <a:t>Here the developing villi can be seen lining the area filled with maternal blood that is within the developing conceptus. Note also the large blood sinuses in the endometrium below. It is these sinuses that will eventually be invaded by the forming villi.</a:t>
            </a:r>
          </a:p>
        </p:txBody>
      </p:sp>
    </p:spTree>
    <p:extLst>
      <p:ext uri="{BB962C8B-B14F-4D97-AF65-F5344CB8AC3E}">
        <p14:creationId xmlns:p14="http://schemas.microsoft.com/office/powerpoint/2010/main" val="165629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7115" y="911881"/>
            <a:ext cx="5560175" cy="3885944"/>
          </a:xfrm>
          <a:prstGeom prst="rect">
            <a:avLst/>
          </a:prstGeom>
        </p:spPr>
      </p:pic>
      <p:pic>
        <p:nvPicPr>
          <p:cNvPr id="3" name="Picture 2" descr="41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19895" y="32848"/>
            <a:ext cx="3702717" cy="5602093"/>
          </a:xfrm>
          <a:prstGeom prst="rect">
            <a:avLst/>
          </a:prstGeom>
        </p:spPr>
      </p:pic>
      <p:sp>
        <p:nvSpPr>
          <p:cNvPr id="4" name="Rectangle 3"/>
          <p:cNvSpPr/>
          <p:nvPr/>
        </p:nvSpPr>
        <p:spPr>
          <a:xfrm>
            <a:off x="0" y="5634941"/>
            <a:ext cx="4572000" cy="1200329"/>
          </a:xfrm>
          <a:prstGeom prst="rect">
            <a:avLst/>
          </a:prstGeom>
        </p:spPr>
        <p:txBody>
          <a:bodyPr>
            <a:spAutoFit/>
          </a:bodyPr>
          <a:lstStyle/>
          <a:p>
            <a:r>
              <a:rPr lang="en-US" dirty="0"/>
              <a:t>Margin of a forming placenta </a:t>
            </a:r>
            <a:r>
              <a:rPr lang="en-US" dirty="0" smtClean="0"/>
              <a:t> </a:t>
            </a:r>
            <a:r>
              <a:rPr lang="en-US" dirty="0"/>
              <a:t>V</a:t>
            </a:r>
            <a:r>
              <a:rPr lang="en-US" dirty="0" smtClean="0"/>
              <a:t>illi </a:t>
            </a:r>
            <a:r>
              <a:rPr lang="en-US" dirty="0"/>
              <a:t>with their dark masses of </a:t>
            </a:r>
            <a:r>
              <a:rPr lang="en-US" dirty="0" err="1"/>
              <a:t>cytotrophoblast</a:t>
            </a:r>
            <a:r>
              <a:rPr lang="en-US" dirty="0"/>
              <a:t> </a:t>
            </a:r>
            <a:r>
              <a:rPr lang="en-US" dirty="0" smtClean="0"/>
              <a:t>at </a:t>
            </a:r>
            <a:r>
              <a:rPr lang="en-US" dirty="0"/>
              <a:t>their </a:t>
            </a:r>
            <a:r>
              <a:rPr lang="en-US" dirty="0" smtClean="0"/>
              <a:t>tips are </a:t>
            </a:r>
            <a:r>
              <a:rPr lang="en-US" dirty="0"/>
              <a:t>intruding into the blood </a:t>
            </a:r>
            <a:r>
              <a:rPr lang="en-US" dirty="0" smtClean="0"/>
              <a:t>sinuses under </a:t>
            </a:r>
            <a:r>
              <a:rPr lang="en-US" dirty="0"/>
              <a:t>the thick endometrium of the body of the uterus. </a:t>
            </a:r>
          </a:p>
        </p:txBody>
      </p:sp>
      <p:sp>
        <p:nvSpPr>
          <p:cNvPr id="5" name="Rectangle 4"/>
          <p:cNvSpPr/>
          <p:nvPr/>
        </p:nvSpPr>
        <p:spPr>
          <a:xfrm>
            <a:off x="4572000" y="5634941"/>
            <a:ext cx="4572000" cy="1200329"/>
          </a:xfrm>
          <a:prstGeom prst="rect">
            <a:avLst/>
          </a:prstGeom>
        </p:spPr>
        <p:txBody>
          <a:bodyPr>
            <a:spAutoFit/>
          </a:bodyPr>
          <a:lstStyle/>
          <a:p>
            <a:r>
              <a:rPr lang="en-US" dirty="0" smtClean="0"/>
              <a:t>  </a:t>
            </a:r>
            <a:r>
              <a:rPr lang="en-US" dirty="0"/>
              <a:t>T</a:t>
            </a:r>
            <a:r>
              <a:rPr lang="en-US" dirty="0" smtClean="0"/>
              <a:t>he </a:t>
            </a:r>
            <a:r>
              <a:rPr lang="en-US" dirty="0"/>
              <a:t>inverted yolk sac </a:t>
            </a:r>
            <a:r>
              <a:rPr lang="en-US" dirty="0" smtClean="0"/>
              <a:t>is </a:t>
            </a:r>
            <a:r>
              <a:rPr lang="en-US" dirty="0"/>
              <a:t>in the lumen above, and villi are </a:t>
            </a:r>
            <a:r>
              <a:rPr lang="en-US" dirty="0" smtClean="0"/>
              <a:t> </a:t>
            </a:r>
            <a:r>
              <a:rPr lang="en-US" dirty="0"/>
              <a:t>in the sinus below. The annulus is now a very thin area of attachment of </a:t>
            </a:r>
            <a:r>
              <a:rPr lang="en-US" dirty="0" err="1"/>
              <a:t>trophoblast</a:t>
            </a:r>
            <a:r>
              <a:rPr lang="en-US" dirty="0"/>
              <a:t> and yolk sac to the endometrium.  </a:t>
            </a:r>
          </a:p>
        </p:txBody>
      </p:sp>
    </p:spTree>
    <p:extLst>
      <p:ext uri="{BB962C8B-B14F-4D97-AF65-F5344CB8AC3E}">
        <p14:creationId xmlns:p14="http://schemas.microsoft.com/office/powerpoint/2010/main" val="2628941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77" y="795408"/>
            <a:ext cx="7380748" cy="4524316"/>
          </a:xfrm>
          <a:prstGeom prst="rect">
            <a:avLst/>
          </a:prstGeom>
        </p:spPr>
        <p:txBody>
          <a:bodyPr wrap="square">
            <a:spAutoFit/>
          </a:bodyPr>
          <a:lstStyle/>
          <a:p>
            <a:r>
              <a:rPr lang="en-US" dirty="0" smtClean="0"/>
              <a:t>Publications</a:t>
            </a:r>
          </a:p>
          <a:p>
            <a:endParaRPr lang="en-US" dirty="0"/>
          </a:p>
          <a:p>
            <a:r>
              <a:rPr lang="en-US" dirty="0" smtClean="0"/>
              <a:t>Enders</a:t>
            </a:r>
            <a:r>
              <a:rPr lang="en-US" dirty="0"/>
              <a:t>, A.C. 1960 Development and structure of the villous </a:t>
            </a:r>
            <a:r>
              <a:rPr lang="en-US" dirty="0" err="1"/>
              <a:t>hemochorial</a:t>
            </a:r>
            <a:r>
              <a:rPr lang="en-US" dirty="0"/>
              <a:t> placenta of the nine-banded armadillo. </a:t>
            </a:r>
            <a:r>
              <a:rPr lang="en-US" i="1" dirty="0"/>
              <a:t>Journal of Anatomy</a:t>
            </a:r>
            <a:r>
              <a:rPr lang="en-US" dirty="0"/>
              <a:t> 94:34-45.</a:t>
            </a:r>
          </a:p>
          <a:p>
            <a:r>
              <a:rPr lang="en-US" dirty="0"/>
              <a:t> </a:t>
            </a:r>
          </a:p>
          <a:p>
            <a:r>
              <a:rPr lang="en-US" dirty="0"/>
              <a:t>Enders, A.C. 1963 Fine structural studies of implantation in the armadillo.  In A.C. Enders (Ed.), </a:t>
            </a:r>
            <a:r>
              <a:rPr lang="en-US" i="1" dirty="0"/>
              <a:t>Delayed Implantation</a:t>
            </a:r>
            <a:r>
              <a:rPr lang="en-US" dirty="0"/>
              <a:t>, University of Chicago Press, Chicago.</a:t>
            </a:r>
          </a:p>
          <a:p>
            <a:r>
              <a:rPr lang="en-US" dirty="0"/>
              <a:t> </a:t>
            </a:r>
          </a:p>
          <a:p>
            <a:r>
              <a:rPr lang="en-US" dirty="0"/>
              <a:t>Enders, A.C. 2002 Implantation in the nine-banded armadillo: how does a single blastocyst form four embryos?  </a:t>
            </a:r>
            <a:r>
              <a:rPr lang="en-US" i="1" dirty="0"/>
              <a:t>Placenta</a:t>
            </a:r>
            <a:r>
              <a:rPr lang="en-US" dirty="0"/>
              <a:t>  23: 71-85.</a:t>
            </a:r>
          </a:p>
          <a:p>
            <a:r>
              <a:rPr lang="en-US" dirty="0"/>
              <a:t> </a:t>
            </a:r>
          </a:p>
          <a:p>
            <a:r>
              <a:rPr lang="en-US" dirty="0"/>
              <a:t>Enders, A.C. 2008 Placentation in armadillos, with emphasis on development of the placenta in </a:t>
            </a:r>
            <a:r>
              <a:rPr lang="en-US" dirty="0" err="1"/>
              <a:t>polyembryonic</a:t>
            </a:r>
            <a:r>
              <a:rPr lang="en-US" dirty="0"/>
              <a:t> species.  </a:t>
            </a:r>
            <a:r>
              <a:rPr lang="en-US" dirty="0" err="1"/>
              <a:t>Pp</a:t>
            </a:r>
            <a:r>
              <a:rPr lang="en-US" dirty="0"/>
              <a:t> 172-180. In: Biology of the </a:t>
            </a:r>
            <a:r>
              <a:rPr lang="en-US" dirty="0" err="1"/>
              <a:t>Xenarthra</a:t>
            </a:r>
            <a:r>
              <a:rPr lang="en-US" dirty="0"/>
              <a:t>. W..J. </a:t>
            </a:r>
            <a:r>
              <a:rPr lang="en-US" dirty="0" err="1"/>
              <a:t>Loughry</a:t>
            </a:r>
            <a:r>
              <a:rPr lang="en-US" dirty="0"/>
              <a:t> and S.F. Vizcaino, eds., University Press of Florida, Gainesville.</a:t>
            </a:r>
          </a:p>
          <a:p>
            <a:r>
              <a:rPr lang="en-US" dirty="0"/>
              <a:t> </a:t>
            </a:r>
          </a:p>
        </p:txBody>
      </p:sp>
    </p:spTree>
    <p:extLst>
      <p:ext uri="{BB962C8B-B14F-4D97-AF65-F5344CB8AC3E}">
        <p14:creationId xmlns:p14="http://schemas.microsoft.com/office/powerpoint/2010/main" val="310369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1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3" y="-10950"/>
            <a:ext cx="3196706" cy="3484409"/>
          </a:xfrm>
          <a:prstGeom prst="rect">
            <a:avLst/>
          </a:prstGeom>
        </p:spPr>
      </p:pic>
      <p:pic>
        <p:nvPicPr>
          <p:cNvPr id="5" name="Picture 4" descr="3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982" y="-10950"/>
            <a:ext cx="3657600" cy="3169920"/>
          </a:xfrm>
          <a:prstGeom prst="rect">
            <a:avLst/>
          </a:prstGeom>
        </p:spPr>
      </p:pic>
      <p:pic>
        <p:nvPicPr>
          <p:cNvPr id="3" name="Picture 2" descr="4 new dillo .jpg"/>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3765982" y="4567465"/>
            <a:ext cx="4572000" cy="1395984"/>
          </a:xfrm>
          <a:prstGeom prst="rect">
            <a:avLst/>
          </a:prstGeom>
        </p:spPr>
      </p:pic>
      <p:sp>
        <p:nvSpPr>
          <p:cNvPr id="4" name="Rectangle 3"/>
          <p:cNvSpPr/>
          <p:nvPr/>
        </p:nvSpPr>
        <p:spPr>
          <a:xfrm>
            <a:off x="361272" y="3567499"/>
            <a:ext cx="2912067" cy="1200329"/>
          </a:xfrm>
          <a:prstGeom prst="rect">
            <a:avLst/>
          </a:prstGeom>
        </p:spPr>
        <p:txBody>
          <a:bodyPr wrap="square">
            <a:spAutoFit/>
          </a:bodyPr>
          <a:lstStyle/>
          <a:p>
            <a:r>
              <a:rPr lang="en-US" dirty="0"/>
              <a:t>Blastocyst at the beginning of delayed implantation. The </a:t>
            </a:r>
            <a:r>
              <a:rPr lang="en-US" dirty="0" err="1"/>
              <a:t>zona</a:t>
            </a:r>
            <a:r>
              <a:rPr lang="en-US" dirty="0"/>
              <a:t> </a:t>
            </a:r>
            <a:r>
              <a:rPr lang="en-US" dirty="0" err="1"/>
              <a:t>pellucida</a:t>
            </a:r>
            <a:r>
              <a:rPr lang="en-US" dirty="0"/>
              <a:t> is starting to disintegrate.</a:t>
            </a:r>
          </a:p>
        </p:txBody>
      </p:sp>
      <p:sp>
        <p:nvSpPr>
          <p:cNvPr id="6" name="Rectangle 5"/>
          <p:cNvSpPr/>
          <p:nvPr/>
        </p:nvSpPr>
        <p:spPr>
          <a:xfrm>
            <a:off x="3765982" y="3204553"/>
            <a:ext cx="3973988" cy="923330"/>
          </a:xfrm>
          <a:prstGeom prst="rect">
            <a:avLst/>
          </a:prstGeom>
        </p:spPr>
        <p:txBody>
          <a:bodyPr wrap="square">
            <a:spAutoFit/>
          </a:bodyPr>
          <a:lstStyle/>
          <a:p>
            <a:r>
              <a:rPr lang="en-US" dirty="0" err="1"/>
              <a:t>Zona</a:t>
            </a:r>
            <a:r>
              <a:rPr lang="en-US" dirty="0"/>
              <a:t>-free blastocyst in delayed </a:t>
            </a:r>
            <a:r>
              <a:rPr lang="en-US" dirty="0" smtClean="0"/>
              <a:t>implantation</a:t>
            </a:r>
            <a:r>
              <a:rPr lang="en-US" dirty="0"/>
              <a:t>.</a:t>
            </a:r>
          </a:p>
          <a:p>
            <a:endParaRPr lang="en-US" dirty="0"/>
          </a:p>
        </p:txBody>
      </p:sp>
      <p:sp>
        <p:nvSpPr>
          <p:cNvPr id="7" name="Rectangle 6"/>
          <p:cNvSpPr/>
          <p:nvPr/>
        </p:nvSpPr>
        <p:spPr>
          <a:xfrm>
            <a:off x="3765982" y="5963449"/>
            <a:ext cx="4572000" cy="646331"/>
          </a:xfrm>
          <a:prstGeom prst="rect">
            <a:avLst/>
          </a:prstGeom>
        </p:spPr>
        <p:txBody>
          <a:bodyPr>
            <a:spAutoFit/>
          </a:bodyPr>
          <a:lstStyle/>
          <a:p>
            <a:r>
              <a:rPr lang="en-US" dirty="0"/>
              <a:t>Section through the inner cell mass of a delay blastocyst.</a:t>
            </a:r>
          </a:p>
        </p:txBody>
      </p:sp>
    </p:spTree>
    <p:extLst>
      <p:ext uri="{BB962C8B-B14F-4D97-AF65-F5344CB8AC3E}">
        <p14:creationId xmlns:p14="http://schemas.microsoft.com/office/powerpoint/2010/main" val="336642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3" y="0"/>
            <a:ext cx="4572000" cy="3060192"/>
          </a:xfrm>
          <a:prstGeom prst="rect">
            <a:avLst/>
          </a:prstGeom>
        </p:spPr>
      </p:pic>
      <p:pic>
        <p:nvPicPr>
          <p:cNvPr id="3" name="Picture 2" descr="6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825" y="0"/>
            <a:ext cx="3657600" cy="5114544"/>
          </a:xfrm>
          <a:prstGeom prst="rect">
            <a:avLst/>
          </a:prstGeom>
        </p:spPr>
      </p:pic>
      <p:sp>
        <p:nvSpPr>
          <p:cNvPr id="4" name="Rectangle 3"/>
          <p:cNvSpPr/>
          <p:nvPr/>
        </p:nvSpPr>
        <p:spPr>
          <a:xfrm>
            <a:off x="76633" y="3175360"/>
            <a:ext cx="4572000" cy="923330"/>
          </a:xfrm>
          <a:prstGeom prst="rect">
            <a:avLst/>
          </a:prstGeom>
        </p:spPr>
        <p:txBody>
          <a:bodyPr>
            <a:spAutoFit/>
          </a:bodyPr>
          <a:lstStyle/>
          <a:p>
            <a:r>
              <a:rPr lang="en-US" dirty="0"/>
              <a:t>TEM of the inner cell mass region of a delay blastocyst. Note the microvilli on the polar </a:t>
            </a:r>
            <a:r>
              <a:rPr lang="en-US" dirty="0" err="1"/>
              <a:t>trophoblast</a:t>
            </a:r>
            <a:r>
              <a:rPr lang="en-US" dirty="0"/>
              <a:t> cells.</a:t>
            </a:r>
          </a:p>
        </p:txBody>
      </p:sp>
      <p:sp>
        <p:nvSpPr>
          <p:cNvPr id="7" name="Rectangle 6"/>
          <p:cNvSpPr/>
          <p:nvPr/>
        </p:nvSpPr>
        <p:spPr>
          <a:xfrm>
            <a:off x="4728825" y="5266564"/>
            <a:ext cx="4142306" cy="923330"/>
          </a:xfrm>
          <a:prstGeom prst="rect">
            <a:avLst/>
          </a:prstGeom>
        </p:spPr>
        <p:txBody>
          <a:bodyPr wrap="square">
            <a:spAutoFit/>
          </a:bodyPr>
          <a:lstStyle/>
          <a:p>
            <a:r>
              <a:rPr lang="en-US" dirty="0"/>
              <a:t>Delay blastocyst showing a distinction between polar </a:t>
            </a:r>
            <a:r>
              <a:rPr lang="en-US" dirty="0" err="1"/>
              <a:t>trophoblast</a:t>
            </a:r>
            <a:r>
              <a:rPr lang="en-US" dirty="0"/>
              <a:t> cells and ICM cells,  but not a distinct endodermal layer. </a:t>
            </a:r>
          </a:p>
        </p:txBody>
      </p:sp>
    </p:spTree>
    <p:extLst>
      <p:ext uri="{BB962C8B-B14F-4D97-AF65-F5344CB8AC3E}">
        <p14:creationId xmlns:p14="http://schemas.microsoft.com/office/powerpoint/2010/main" val="240879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30" y="-38531"/>
            <a:ext cx="7078850" cy="5973201"/>
          </a:xfrm>
          <a:prstGeom prst="rect">
            <a:avLst/>
          </a:prstGeom>
        </p:spPr>
      </p:pic>
      <p:sp>
        <p:nvSpPr>
          <p:cNvPr id="3" name="Rectangle 2"/>
          <p:cNvSpPr/>
          <p:nvPr/>
        </p:nvSpPr>
        <p:spPr>
          <a:xfrm>
            <a:off x="1508718" y="5934670"/>
            <a:ext cx="6154615" cy="646331"/>
          </a:xfrm>
          <a:prstGeom prst="rect">
            <a:avLst/>
          </a:prstGeom>
        </p:spPr>
        <p:txBody>
          <a:bodyPr wrap="square">
            <a:spAutoFit/>
          </a:bodyPr>
          <a:lstStyle/>
          <a:p>
            <a:r>
              <a:rPr lang="en-US" dirty="0"/>
              <a:t>Although there are some differences in the abundant ICM cells, there is no distinct endodermal layer. </a:t>
            </a:r>
          </a:p>
        </p:txBody>
      </p:sp>
    </p:spTree>
    <p:extLst>
      <p:ext uri="{BB962C8B-B14F-4D97-AF65-F5344CB8AC3E}">
        <p14:creationId xmlns:p14="http://schemas.microsoft.com/office/powerpoint/2010/main" val="401855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1" y="2745474"/>
            <a:ext cx="5944558" cy="3977900"/>
          </a:xfrm>
          <a:prstGeom prst="rect">
            <a:avLst/>
          </a:prstGeom>
        </p:spPr>
      </p:pic>
      <p:pic>
        <p:nvPicPr>
          <p:cNvPr id="3" name="Picture 2" descr="8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7581" y="0"/>
            <a:ext cx="4572000" cy="2731008"/>
          </a:xfrm>
          <a:prstGeom prst="rect">
            <a:avLst/>
          </a:prstGeom>
          <a:noFill/>
          <a:ln>
            <a:noFill/>
          </a:ln>
        </p:spPr>
      </p:pic>
      <p:sp>
        <p:nvSpPr>
          <p:cNvPr id="4" name="Rectangle 3"/>
          <p:cNvSpPr/>
          <p:nvPr/>
        </p:nvSpPr>
        <p:spPr>
          <a:xfrm>
            <a:off x="4659581" y="336363"/>
            <a:ext cx="4572000" cy="1477328"/>
          </a:xfrm>
          <a:prstGeom prst="rect">
            <a:avLst/>
          </a:prstGeom>
        </p:spPr>
        <p:txBody>
          <a:bodyPr>
            <a:spAutoFit/>
          </a:bodyPr>
          <a:lstStyle/>
          <a:p>
            <a:r>
              <a:rPr lang="en-US" dirty="0"/>
              <a:t>Blastocyst flushed at about the time of implantation. The ICM appears to be forming an amniotic cavity by cavitation. Some of the polar </a:t>
            </a:r>
            <a:r>
              <a:rPr lang="en-US" dirty="0" err="1"/>
              <a:t>trophoblast</a:t>
            </a:r>
            <a:r>
              <a:rPr lang="en-US" dirty="0"/>
              <a:t> cells below may be becoming syncytial.</a:t>
            </a:r>
          </a:p>
        </p:txBody>
      </p:sp>
      <p:sp>
        <p:nvSpPr>
          <p:cNvPr id="5" name="Rectangle 4"/>
          <p:cNvSpPr/>
          <p:nvPr/>
        </p:nvSpPr>
        <p:spPr>
          <a:xfrm>
            <a:off x="6032139" y="3409118"/>
            <a:ext cx="3376656" cy="1477328"/>
          </a:xfrm>
          <a:prstGeom prst="rect">
            <a:avLst/>
          </a:prstGeom>
        </p:spPr>
        <p:txBody>
          <a:bodyPr wrap="square">
            <a:spAutoFit/>
          </a:bodyPr>
          <a:lstStyle/>
          <a:p>
            <a:r>
              <a:rPr lang="en-US" dirty="0" err="1"/>
              <a:t>Fundic</a:t>
            </a:r>
            <a:r>
              <a:rPr lang="en-US" dirty="0"/>
              <a:t> endometrium during the delay period. Note the short glands and the large venous sinuses that are close to the endometrial surface. </a:t>
            </a:r>
          </a:p>
        </p:txBody>
      </p:sp>
    </p:spTree>
    <p:extLst>
      <p:ext uri="{BB962C8B-B14F-4D97-AF65-F5344CB8AC3E}">
        <p14:creationId xmlns:p14="http://schemas.microsoft.com/office/powerpoint/2010/main" val="86182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52" y="2279452"/>
            <a:ext cx="5955507" cy="4486482"/>
          </a:xfrm>
          <a:prstGeom prst="rect">
            <a:avLst/>
          </a:prstGeom>
        </p:spPr>
      </p:pic>
      <p:pic>
        <p:nvPicPr>
          <p:cNvPr id="4" name="Picture 3" descr="11 new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72293" cy="2737178"/>
          </a:xfrm>
          <a:prstGeom prst="rect">
            <a:avLst/>
          </a:prstGeom>
        </p:spPr>
      </p:pic>
      <p:sp>
        <p:nvSpPr>
          <p:cNvPr id="3" name="Rectangle 2"/>
          <p:cNvSpPr/>
          <p:nvPr/>
        </p:nvSpPr>
        <p:spPr>
          <a:xfrm>
            <a:off x="3479290" y="131618"/>
            <a:ext cx="4572000" cy="923330"/>
          </a:xfrm>
          <a:prstGeom prst="rect">
            <a:avLst/>
          </a:prstGeom>
        </p:spPr>
        <p:txBody>
          <a:bodyPr>
            <a:spAutoFit/>
          </a:bodyPr>
          <a:lstStyle/>
          <a:p>
            <a:r>
              <a:rPr lang="en-US" dirty="0"/>
              <a:t>Surface view of an implanting blastocyst after the uterus has been opened to expose the </a:t>
            </a:r>
            <a:r>
              <a:rPr lang="en-US" dirty="0" err="1"/>
              <a:t>fundic</a:t>
            </a:r>
            <a:r>
              <a:rPr lang="en-US" dirty="0"/>
              <a:t> chamber. </a:t>
            </a:r>
          </a:p>
        </p:txBody>
      </p:sp>
      <p:sp>
        <p:nvSpPr>
          <p:cNvPr id="6" name="Rectangle 5"/>
          <p:cNvSpPr/>
          <p:nvPr/>
        </p:nvSpPr>
        <p:spPr>
          <a:xfrm>
            <a:off x="76633" y="3522068"/>
            <a:ext cx="2441319" cy="3243866"/>
          </a:xfrm>
          <a:prstGeom prst="rect">
            <a:avLst/>
          </a:prstGeom>
        </p:spPr>
        <p:txBody>
          <a:bodyPr wrap="square">
            <a:spAutoFit/>
          </a:bodyPr>
          <a:lstStyle/>
          <a:p>
            <a:r>
              <a:rPr lang="en-US" dirty="0"/>
              <a:t>The same blastocyst sectioned. Note that the blastocyst lumen has collapsed but that there is a large amnion and a couple of vesicle beginning to form an </a:t>
            </a:r>
            <a:r>
              <a:rPr lang="en-US" dirty="0" err="1"/>
              <a:t>exocelom</a:t>
            </a:r>
            <a:r>
              <a:rPr lang="en-US" dirty="0"/>
              <a:t>. There is a single </a:t>
            </a:r>
            <a:r>
              <a:rPr lang="en-US" dirty="0" err="1"/>
              <a:t>epiblast</a:t>
            </a:r>
            <a:r>
              <a:rPr lang="en-US" dirty="0"/>
              <a:t>. See labeling in the next slide.</a:t>
            </a:r>
          </a:p>
        </p:txBody>
      </p:sp>
    </p:spTree>
    <p:extLst>
      <p:ext uri="{BB962C8B-B14F-4D97-AF65-F5344CB8AC3E}">
        <p14:creationId xmlns:p14="http://schemas.microsoft.com/office/powerpoint/2010/main" val="74113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02" y="199762"/>
            <a:ext cx="4517398" cy="4000406"/>
          </a:xfrm>
          <a:prstGeom prst="rect">
            <a:avLst/>
          </a:prstGeom>
        </p:spPr>
      </p:pic>
      <p:pic>
        <p:nvPicPr>
          <p:cNvPr id="3" name="Picture 2" descr="14.1 dil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28" y="199762"/>
            <a:ext cx="4635006" cy="3084854"/>
          </a:xfrm>
          <a:prstGeom prst="rect">
            <a:avLst/>
          </a:prstGeom>
        </p:spPr>
      </p:pic>
      <p:sp>
        <p:nvSpPr>
          <p:cNvPr id="2" name="Rectangle 1"/>
          <p:cNvSpPr/>
          <p:nvPr/>
        </p:nvSpPr>
        <p:spPr>
          <a:xfrm>
            <a:off x="0" y="3291769"/>
            <a:ext cx="4572000" cy="1477328"/>
          </a:xfrm>
          <a:prstGeom prst="rect">
            <a:avLst/>
          </a:prstGeom>
        </p:spPr>
        <p:txBody>
          <a:bodyPr>
            <a:spAutoFit/>
          </a:bodyPr>
          <a:lstStyle/>
          <a:p>
            <a:r>
              <a:rPr lang="en-US" dirty="0"/>
              <a:t>At implantation, the mural (</a:t>
            </a:r>
            <a:r>
              <a:rPr lang="en-US" dirty="0" err="1"/>
              <a:t>abembryonic</a:t>
            </a:r>
            <a:r>
              <a:rPr lang="en-US" dirty="0"/>
              <a:t>) </a:t>
            </a:r>
            <a:r>
              <a:rPr lang="en-US" dirty="0" err="1"/>
              <a:t>trophoblast</a:t>
            </a:r>
            <a:r>
              <a:rPr lang="en-US" dirty="0"/>
              <a:t> is complete. Both the amnion and the </a:t>
            </a:r>
            <a:r>
              <a:rPr lang="en-US" dirty="0" err="1"/>
              <a:t>exocelom</a:t>
            </a:r>
            <a:r>
              <a:rPr lang="en-US" dirty="0"/>
              <a:t> form rapidly. Note that there is only a small stretch of parietal endoderm. </a:t>
            </a:r>
          </a:p>
          <a:p>
            <a:r>
              <a:rPr lang="en-US" dirty="0"/>
              <a:t> </a:t>
            </a:r>
          </a:p>
        </p:txBody>
      </p:sp>
      <p:sp>
        <p:nvSpPr>
          <p:cNvPr id="5" name="Rectangle 4"/>
          <p:cNvSpPr/>
          <p:nvPr/>
        </p:nvSpPr>
        <p:spPr>
          <a:xfrm>
            <a:off x="4733534" y="4390668"/>
            <a:ext cx="4572000" cy="923330"/>
          </a:xfrm>
          <a:prstGeom prst="rect">
            <a:avLst/>
          </a:prstGeom>
        </p:spPr>
        <p:txBody>
          <a:bodyPr>
            <a:spAutoFit/>
          </a:bodyPr>
          <a:lstStyle/>
          <a:p>
            <a:r>
              <a:rPr lang="en-US" dirty="0"/>
              <a:t>A depiction of the relationship of the blastocyst to the endometrium at early implantation.</a:t>
            </a:r>
          </a:p>
        </p:txBody>
      </p:sp>
    </p:spTree>
    <p:extLst>
      <p:ext uri="{BB962C8B-B14F-4D97-AF65-F5344CB8AC3E}">
        <p14:creationId xmlns:p14="http://schemas.microsoft.com/office/powerpoint/2010/main" val="69947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 dil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95" y="101077"/>
            <a:ext cx="7373327" cy="4866396"/>
          </a:xfrm>
          <a:prstGeom prst="rect">
            <a:avLst/>
          </a:prstGeom>
        </p:spPr>
      </p:pic>
      <p:sp>
        <p:nvSpPr>
          <p:cNvPr id="2" name="Rectangle 1"/>
          <p:cNvSpPr/>
          <p:nvPr/>
        </p:nvSpPr>
        <p:spPr>
          <a:xfrm>
            <a:off x="711595" y="4967473"/>
            <a:ext cx="7373327" cy="1754327"/>
          </a:xfrm>
          <a:prstGeom prst="rect">
            <a:avLst/>
          </a:prstGeom>
        </p:spPr>
        <p:txBody>
          <a:bodyPr wrap="square">
            <a:spAutoFit/>
          </a:bodyPr>
          <a:lstStyle/>
          <a:p>
            <a:r>
              <a:rPr lang="en-US" dirty="0"/>
              <a:t>Plastic-embedded implantation site. The </a:t>
            </a:r>
            <a:r>
              <a:rPr lang="en-US" dirty="0" err="1"/>
              <a:t>mesothelial</a:t>
            </a:r>
            <a:r>
              <a:rPr lang="en-US" dirty="0"/>
              <a:t> lining of the </a:t>
            </a:r>
            <a:r>
              <a:rPr lang="en-US" dirty="0" err="1"/>
              <a:t>exocelom</a:t>
            </a:r>
            <a:r>
              <a:rPr lang="en-US" dirty="0"/>
              <a:t> is apparent. The </a:t>
            </a:r>
            <a:r>
              <a:rPr lang="en-US" dirty="0" err="1"/>
              <a:t>trophoblast</a:t>
            </a:r>
            <a:r>
              <a:rPr lang="en-US" dirty="0"/>
              <a:t> giant cells that have invaded the endometrium are not easily seen but occupy the pale area beneath the layer of </a:t>
            </a:r>
            <a:r>
              <a:rPr lang="en-US" dirty="0" err="1"/>
              <a:t>cytotrophoblast</a:t>
            </a:r>
            <a:r>
              <a:rPr lang="en-US" dirty="0"/>
              <a:t> that is backed by mesothelium. Note the large venous sinus on the lower left. A pale layer of mural </a:t>
            </a:r>
            <a:r>
              <a:rPr lang="en-US" dirty="0" err="1"/>
              <a:t>trophoblast</a:t>
            </a:r>
            <a:r>
              <a:rPr lang="en-US" dirty="0"/>
              <a:t> still covers the developing blastocyst.</a:t>
            </a:r>
          </a:p>
        </p:txBody>
      </p:sp>
    </p:spTree>
    <p:extLst>
      <p:ext uri="{BB962C8B-B14F-4D97-AF65-F5344CB8AC3E}">
        <p14:creationId xmlns:p14="http://schemas.microsoft.com/office/powerpoint/2010/main" val="2657958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TotalTime>
  <Words>1260</Words>
  <Application>Microsoft Macintosh PowerPoint</Application>
  <PresentationFormat>On-screen Show (4:3)</PresentationFormat>
  <Paragraphs>59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Enders</dc:creator>
  <cp:lastModifiedBy>Allen Enders</cp:lastModifiedBy>
  <cp:revision>49</cp:revision>
  <dcterms:created xsi:type="dcterms:W3CDTF">2012-10-05T21:10:58Z</dcterms:created>
  <dcterms:modified xsi:type="dcterms:W3CDTF">2012-12-13T18:02:52Z</dcterms:modified>
</cp:coreProperties>
</file>