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59" r:id="rId5"/>
    <p:sldId id="258" r:id="rId6"/>
    <p:sldId id="261" r:id="rId7"/>
    <p:sldId id="262" r:id="rId8"/>
    <p:sldId id="263" r:id="rId9"/>
    <p:sldId id="264" r:id="rId10"/>
    <p:sldId id="265" r:id="rId11"/>
    <p:sldId id="266" r:id="rId12"/>
    <p:sldId id="275" r:id="rId13"/>
    <p:sldId id="356" r:id="rId14"/>
    <p:sldId id="267" r:id="rId15"/>
    <p:sldId id="268" r:id="rId16"/>
    <p:sldId id="269" r:id="rId17"/>
    <p:sldId id="270" r:id="rId18"/>
    <p:sldId id="271" r:id="rId19"/>
    <p:sldId id="272" r:id="rId20"/>
    <p:sldId id="273" r:id="rId21"/>
    <p:sldId id="274" r:id="rId22"/>
    <p:sldId id="276" r:id="rId23"/>
    <p:sldId id="277" r:id="rId24"/>
    <p:sldId id="278" r:id="rId25"/>
    <p:sldId id="279" r:id="rId26"/>
    <p:sldId id="280" r:id="rId27"/>
    <p:sldId id="281" r:id="rId28"/>
    <p:sldId id="282" r:id="rId29"/>
    <p:sldId id="283" r:id="rId30"/>
    <p:sldId id="357"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9" r:id="rId56"/>
    <p:sldId id="308" r:id="rId57"/>
    <p:sldId id="311" r:id="rId58"/>
    <p:sldId id="310" r:id="rId59"/>
    <p:sldId id="312" r:id="rId60"/>
    <p:sldId id="313" r:id="rId61"/>
    <p:sldId id="314" r:id="rId62"/>
    <p:sldId id="315" r:id="rId63"/>
    <p:sldId id="316" r:id="rId64"/>
    <p:sldId id="317" r:id="rId65"/>
    <p:sldId id="318" r:id="rId66"/>
    <p:sldId id="342" r:id="rId67"/>
    <p:sldId id="319" r:id="rId68"/>
    <p:sldId id="320" r:id="rId69"/>
    <p:sldId id="321" r:id="rId70"/>
    <p:sldId id="358"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411"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8" r:id="rId154"/>
    <p:sldId id="407" r:id="rId155"/>
    <p:sldId id="409" r:id="rId156"/>
    <p:sldId id="410" r:id="rId157"/>
    <p:sldId id="412" r:id="rId1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8839" autoAdjust="0"/>
  </p:normalViewPr>
  <p:slideViewPr>
    <p:cSldViewPr snapToObjects="1">
      <p:cViewPr varScale="1">
        <p:scale>
          <a:sx n="121" d="100"/>
          <a:sy n="121" d="100"/>
        </p:scale>
        <p:origin x="-11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65127A-F885-A44F-963E-6CDF21A52D65}" type="datetimeFigureOut">
              <a:rPr lang="en-US" smtClean="0"/>
              <a:pPr/>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E4CF-29BC-7C4A-991D-61834325742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5127A-F885-A44F-963E-6CDF21A52D65}" type="datetimeFigureOut">
              <a:rPr lang="en-US" smtClean="0"/>
              <a:pPr/>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E4CF-29BC-7C4A-991D-61834325742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5127A-F885-A44F-963E-6CDF21A52D65}" type="datetimeFigureOut">
              <a:rPr lang="en-US" smtClean="0"/>
              <a:pPr/>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E4CF-29BC-7C4A-991D-61834325742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65127A-F885-A44F-963E-6CDF21A52D65}" type="datetimeFigureOut">
              <a:rPr lang="en-US" smtClean="0"/>
              <a:pPr/>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E4CF-29BC-7C4A-991D-61834325742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5127A-F885-A44F-963E-6CDF21A52D65}" type="datetimeFigureOut">
              <a:rPr lang="en-US" smtClean="0"/>
              <a:pPr/>
              <a:t>9/23/2014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9E4CF-29BC-7C4A-991D-61834325742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65127A-F885-A44F-963E-6CDF21A52D65}" type="datetimeFigureOut">
              <a:rPr lang="en-US" smtClean="0"/>
              <a:pPr/>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9E4CF-29BC-7C4A-991D-61834325742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65127A-F885-A44F-963E-6CDF21A52D65}" type="datetimeFigureOut">
              <a:rPr lang="en-US" smtClean="0"/>
              <a:pPr/>
              <a:t>9/23/2014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9E4CF-29BC-7C4A-991D-61834325742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65127A-F885-A44F-963E-6CDF21A52D65}" type="datetimeFigureOut">
              <a:rPr lang="en-US" smtClean="0"/>
              <a:pPr/>
              <a:t>9/23/2014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9E4CF-29BC-7C4A-991D-61834325742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65127A-F885-A44F-963E-6CDF21A52D65}" type="datetimeFigureOut">
              <a:rPr lang="en-US" smtClean="0"/>
              <a:pPr/>
              <a:t>9/23/2014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9E4CF-29BC-7C4A-991D-61834325742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65127A-F885-A44F-963E-6CDF21A52D65}" type="datetimeFigureOut">
              <a:rPr lang="en-US" smtClean="0"/>
              <a:pPr/>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9E4CF-29BC-7C4A-991D-61834325742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65127A-F885-A44F-963E-6CDF21A52D65}" type="datetimeFigureOut">
              <a:rPr lang="en-US" smtClean="0"/>
              <a:pPr/>
              <a:t>9/23/2014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9E4CF-29BC-7C4A-991D-61834325742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5127A-F885-A44F-963E-6CDF21A52D65}" type="datetimeFigureOut">
              <a:rPr lang="en-US" smtClean="0"/>
              <a:pPr/>
              <a:t>9/23/2014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9E4CF-29BC-7C4A-991D-61834325742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4" Type="http://schemas.openxmlformats.org/officeDocument/2006/relationships/image" Target="../media/image188.jpeg"/></Relationships>
</file>

<file path=ppt/slides/_rels/slide13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914400"/>
            <a:ext cx="6934200" cy="4401205"/>
          </a:xfrm>
          <a:prstGeom prst="rect">
            <a:avLst/>
          </a:prstGeom>
          <a:noFill/>
        </p:spPr>
        <p:txBody>
          <a:bodyPr wrap="square" rtlCol="0">
            <a:spAutoFit/>
          </a:bodyPr>
          <a:lstStyle/>
          <a:p>
            <a:pPr algn="ctr"/>
            <a:r>
              <a:rPr lang="en-US" sz="2800" dirty="0" smtClean="0"/>
              <a:t>EQUINE EARLY DEVELOPMENT AND IMPLANTATION</a:t>
            </a:r>
          </a:p>
          <a:p>
            <a:pPr algn="ctr"/>
            <a:endParaRPr lang="en-US" sz="2800" dirty="0" smtClean="0"/>
          </a:p>
          <a:p>
            <a:pPr algn="ctr"/>
            <a:r>
              <a:rPr lang="en-US" sz="2800" dirty="0" smtClean="0"/>
              <a:t>From blastocyst formation to  establishment of the endometrial cup</a:t>
            </a:r>
          </a:p>
          <a:p>
            <a:pPr algn="ctr"/>
            <a:endParaRPr lang="en-US" sz="2800" dirty="0"/>
          </a:p>
          <a:p>
            <a:pPr algn="ctr"/>
            <a:endParaRPr lang="en-US" sz="2800" dirty="0" smtClean="0"/>
          </a:p>
          <a:p>
            <a:pPr algn="ctr"/>
            <a:endParaRPr lang="en-US" sz="2800" dirty="0"/>
          </a:p>
          <a:p>
            <a:pPr algn="ctr"/>
            <a:r>
              <a:rPr lang="en-US" sz="2400" dirty="0" smtClean="0"/>
              <a:t>Allen C. Enders</a:t>
            </a:r>
          </a:p>
          <a:p>
            <a:pPr algn="ctr"/>
            <a:r>
              <a:rPr lang="en-US" sz="2400" dirty="0" smtClean="0"/>
              <a:t>University of California Davis</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b eq d11 endo.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0"/>
            <a:ext cx="7514379" cy="6172200"/>
          </a:xfrm>
          <a:prstGeom prst="rect">
            <a:avLst/>
          </a:prstGeom>
        </p:spPr>
      </p:pic>
      <p:sp>
        <p:nvSpPr>
          <p:cNvPr id="3" name="Rectangle 2"/>
          <p:cNvSpPr/>
          <p:nvPr/>
        </p:nvSpPr>
        <p:spPr>
          <a:xfrm>
            <a:off x="275379" y="6218366"/>
            <a:ext cx="7620000" cy="369332"/>
          </a:xfrm>
          <a:prstGeom prst="rect">
            <a:avLst/>
          </a:prstGeom>
        </p:spPr>
        <p:txBody>
          <a:bodyPr wrap="square">
            <a:spAutoFit/>
          </a:bodyPr>
          <a:lstStyle/>
          <a:p>
            <a:r>
              <a:rPr lang="en-US" dirty="0" smtClean="0"/>
              <a:t>Endoderm cell showing spaces within the endodermal layer. </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a eq d36 troph tril.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76200"/>
            <a:ext cx="8366919" cy="6324600"/>
          </a:xfrm>
          <a:prstGeom prst="rect">
            <a:avLst/>
          </a:prstGeom>
        </p:spPr>
      </p:pic>
      <p:sp>
        <p:nvSpPr>
          <p:cNvPr id="3" name="Rectangle 2"/>
          <p:cNvSpPr/>
          <p:nvPr/>
        </p:nvSpPr>
        <p:spPr>
          <a:xfrm>
            <a:off x="2514600" y="6400800"/>
            <a:ext cx="3747465" cy="369332"/>
          </a:xfrm>
          <a:prstGeom prst="rect">
            <a:avLst/>
          </a:prstGeom>
        </p:spPr>
        <p:txBody>
          <a:bodyPr wrap="none">
            <a:spAutoFit/>
          </a:bodyPr>
          <a:lstStyle/>
          <a:p>
            <a:r>
              <a:rPr lang="en-US" dirty="0" err="1"/>
              <a:t>Trophoblast</a:t>
            </a:r>
            <a:r>
              <a:rPr lang="en-US" dirty="0"/>
              <a:t> of the </a:t>
            </a:r>
            <a:r>
              <a:rPr lang="en-US" dirty="0" err="1"/>
              <a:t>trilaminar</a:t>
            </a:r>
            <a:r>
              <a:rPr lang="en-US" dirty="0"/>
              <a:t> yolk sac. </a:t>
            </a:r>
          </a:p>
        </p:txBody>
      </p:sp>
    </p:spTree>
    <p:extLst>
      <p:ext uri="{BB962C8B-B14F-4D97-AF65-F5344CB8AC3E}">
        <p14:creationId xmlns:p14="http://schemas.microsoft.com/office/powerpoint/2010/main" val="14950734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324600"/>
            <a:ext cx="8839200" cy="646331"/>
          </a:xfrm>
          <a:prstGeom prst="rect">
            <a:avLst/>
          </a:prstGeom>
        </p:spPr>
        <p:txBody>
          <a:bodyPr wrap="square">
            <a:spAutoFit/>
          </a:bodyPr>
          <a:lstStyle/>
          <a:p>
            <a:r>
              <a:rPr lang="en-US" dirty="0"/>
              <a:t>Endoderm of the </a:t>
            </a:r>
            <a:r>
              <a:rPr lang="en-US" dirty="0" err="1"/>
              <a:t>trilaminar</a:t>
            </a:r>
            <a:r>
              <a:rPr lang="en-US" dirty="0"/>
              <a:t> yolk sac. Note strands of </a:t>
            </a:r>
            <a:r>
              <a:rPr lang="en-US" dirty="0" err="1"/>
              <a:t>rER</a:t>
            </a:r>
            <a:r>
              <a:rPr lang="en-US" dirty="0"/>
              <a:t>.</a:t>
            </a:r>
          </a:p>
          <a:p>
            <a:r>
              <a:rPr lang="en-US" dirty="0"/>
              <a:t> </a:t>
            </a:r>
          </a:p>
        </p:txBody>
      </p:sp>
      <p:pic>
        <p:nvPicPr>
          <p:cNvPr id="3" name="Picture 2" descr="25b eq d36 endo tril.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35269"/>
            <a:ext cx="7239000" cy="6344038"/>
          </a:xfrm>
          <a:prstGeom prst="rect">
            <a:avLst/>
          </a:prstGeom>
        </p:spPr>
      </p:pic>
    </p:spTree>
    <p:extLst>
      <p:ext uri="{BB962C8B-B14F-4D97-AF65-F5344CB8AC3E}">
        <p14:creationId xmlns:p14="http://schemas.microsoft.com/office/powerpoint/2010/main" val="22728188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 eq d36 bilam.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25840"/>
            <a:ext cx="6553199" cy="2723038"/>
          </a:xfrm>
          <a:prstGeom prst="rect">
            <a:avLst/>
          </a:prstGeom>
        </p:spPr>
      </p:pic>
      <p:pic>
        <p:nvPicPr>
          <p:cNvPr id="3" name="Picture 2" descr="27 eq d36 st-20.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771" y="2728460"/>
            <a:ext cx="6324601" cy="4116957"/>
          </a:xfrm>
          <a:prstGeom prst="rect">
            <a:avLst/>
          </a:prstGeom>
        </p:spPr>
      </p:pic>
      <p:sp>
        <p:nvSpPr>
          <p:cNvPr id="4" name="Rectangle 3"/>
          <p:cNvSpPr/>
          <p:nvPr/>
        </p:nvSpPr>
        <p:spPr>
          <a:xfrm>
            <a:off x="6781798" y="381000"/>
            <a:ext cx="2338755" cy="2031325"/>
          </a:xfrm>
          <a:prstGeom prst="rect">
            <a:avLst/>
          </a:prstGeom>
        </p:spPr>
        <p:txBody>
          <a:bodyPr wrap="square">
            <a:spAutoFit/>
          </a:bodyPr>
          <a:lstStyle/>
          <a:p>
            <a:r>
              <a:rPr lang="en-US" dirty="0" err="1"/>
              <a:t>Bilaminar</a:t>
            </a:r>
            <a:r>
              <a:rPr lang="en-US" dirty="0"/>
              <a:t> yolk sac showing dense basement membrane under the </a:t>
            </a:r>
            <a:r>
              <a:rPr lang="en-US" dirty="0" err="1"/>
              <a:t>trophoblast</a:t>
            </a:r>
            <a:r>
              <a:rPr lang="en-US" dirty="0"/>
              <a:t>, and spaces within the endodermal layer </a:t>
            </a:r>
            <a:r>
              <a:rPr lang="en-US" dirty="0" smtClean="0"/>
              <a:t>below. </a:t>
            </a:r>
            <a:endParaRPr lang="en-US" dirty="0"/>
          </a:p>
        </p:txBody>
      </p:sp>
      <p:sp>
        <p:nvSpPr>
          <p:cNvPr id="5" name="Rectangle 4"/>
          <p:cNvSpPr/>
          <p:nvPr/>
        </p:nvSpPr>
        <p:spPr>
          <a:xfrm>
            <a:off x="6781799" y="3429000"/>
            <a:ext cx="2057401" cy="2031325"/>
          </a:xfrm>
          <a:prstGeom prst="rect">
            <a:avLst/>
          </a:prstGeom>
        </p:spPr>
        <p:txBody>
          <a:bodyPr wrap="square">
            <a:spAutoFit/>
          </a:bodyPr>
          <a:lstStyle/>
          <a:p>
            <a:r>
              <a:rPr lang="en-US" dirty="0"/>
              <a:t>Annulus near the sinus </a:t>
            </a:r>
            <a:r>
              <a:rPr lang="en-US" dirty="0" err="1"/>
              <a:t>terminalis</a:t>
            </a:r>
            <a:r>
              <a:rPr lang="en-US" dirty="0"/>
              <a:t> on the left, and the indent that it has left in the endometrium on the right.</a:t>
            </a:r>
          </a:p>
        </p:txBody>
      </p:sp>
    </p:spTree>
    <p:extLst>
      <p:ext uri="{BB962C8B-B14F-4D97-AF65-F5344CB8AC3E}">
        <p14:creationId xmlns:p14="http://schemas.microsoft.com/office/powerpoint/2010/main" val="15573206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 eq d36.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 y="32434"/>
            <a:ext cx="7620000" cy="6522720"/>
          </a:xfrm>
          <a:prstGeom prst="rect">
            <a:avLst/>
          </a:prstGeom>
        </p:spPr>
      </p:pic>
      <p:sp>
        <p:nvSpPr>
          <p:cNvPr id="3" name="Rectangle 2"/>
          <p:cNvSpPr/>
          <p:nvPr/>
        </p:nvSpPr>
        <p:spPr>
          <a:xfrm>
            <a:off x="1371600" y="6488668"/>
            <a:ext cx="8991600" cy="369332"/>
          </a:xfrm>
          <a:prstGeom prst="rect">
            <a:avLst/>
          </a:prstGeom>
        </p:spPr>
        <p:txBody>
          <a:bodyPr wrap="square">
            <a:spAutoFit/>
          </a:bodyPr>
          <a:lstStyle/>
          <a:p>
            <a:r>
              <a:rPr lang="en-US" dirty="0"/>
              <a:t>Gland cells showing numerous granules</a:t>
            </a:r>
            <a:r>
              <a:rPr lang="en-US" dirty="0" smtClean="0"/>
              <a:t>.</a:t>
            </a:r>
            <a:endParaRPr lang="en-US" dirty="0"/>
          </a:p>
        </p:txBody>
      </p:sp>
    </p:spTree>
    <p:extLst>
      <p:ext uri="{BB962C8B-B14F-4D97-AF65-F5344CB8AC3E}">
        <p14:creationId xmlns:p14="http://schemas.microsoft.com/office/powerpoint/2010/main" val="20137257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838200"/>
            <a:ext cx="6553200" cy="2308324"/>
          </a:xfrm>
          <a:prstGeom prst="rect">
            <a:avLst/>
          </a:prstGeom>
        </p:spPr>
        <p:txBody>
          <a:bodyPr wrap="square">
            <a:spAutoFit/>
          </a:bodyPr>
          <a:lstStyle/>
          <a:p>
            <a:r>
              <a:rPr lang="en-US" dirty="0" smtClean="0"/>
              <a:t>COMPLETION OF GIRDLE CELL INVASION OF THE ENDOMETRIUM. </a:t>
            </a:r>
          </a:p>
          <a:p>
            <a:endParaRPr lang="en-US" dirty="0" smtClean="0"/>
          </a:p>
          <a:p>
            <a:r>
              <a:rPr lang="en-US" dirty="0" smtClean="0"/>
              <a:t>During days 37 and 38, different regions of the girdle invade folds of  endometrium. The strands of girdle cells migrate into the endometrial </a:t>
            </a:r>
            <a:r>
              <a:rPr lang="en-US" dirty="0" err="1" smtClean="0"/>
              <a:t>stroma</a:t>
            </a:r>
            <a:r>
              <a:rPr lang="en-US" dirty="0" smtClean="0"/>
              <a:t> and between gland cells and their basal lamina. </a:t>
            </a:r>
          </a:p>
          <a:p>
            <a:endParaRPr lang="en-US" dirty="0" smtClean="0"/>
          </a:p>
          <a:p>
            <a:r>
              <a:rPr lang="en-US" dirty="0" smtClean="0"/>
              <a:t>In addition, superficial lymphatic vessels but </a:t>
            </a:r>
            <a:r>
              <a:rPr lang="en-US" dirty="0"/>
              <a:t>not blood vessels </a:t>
            </a:r>
            <a:r>
              <a:rPr lang="en-US" dirty="0" smtClean="0"/>
              <a:t>are invaded by </a:t>
            </a:r>
            <a:r>
              <a:rPr lang="en-US" dirty="0" err="1" smtClean="0"/>
              <a:t>binucleate</a:t>
            </a:r>
            <a:r>
              <a:rPr lang="en-US" dirty="0" smtClean="0"/>
              <a:t> </a:t>
            </a:r>
            <a:r>
              <a:rPr lang="en-US" dirty="0" err="1" smtClean="0"/>
              <a:t>trophoblast</a:t>
            </a:r>
            <a:r>
              <a:rPr lang="en-US" dirty="0" smtClean="0"/>
              <a:t> cells,.</a:t>
            </a:r>
            <a:endParaRPr lang="en-US" dirty="0"/>
          </a:p>
        </p:txBody>
      </p:sp>
    </p:spTree>
    <p:extLst>
      <p:ext uri="{BB962C8B-B14F-4D97-AF65-F5344CB8AC3E}">
        <p14:creationId xmlns:p14="http://schemas.microsoft.com/office/powerpoint/2010/main" val="5807841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eq d37 1 .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8991"/>
            <a:ext cx="8610600" cy="6233138"/>
          </a:xfrm>
          <a:prstGeom prst="rect">
            <a:avLst/>
          </a:prstGeom>
        </p:spPr>
      </p:pic>
      <p:sp>
        <p:nvSpPr>
          <p:cNvPr id="3" name="Rectangle 2"/>
          <p:cNvSpPr/>
          <p:nvPr/>
        </p:nvSpPr>
        <p:spPr>
          <a:xfrm>
            <a:off x="-8414" y="6195354"/>
            <a:ext cx="8991600" cy="923330"/>
          </a:xfrm>
          <a:prstGeom prst="rect">
            <a:avLst/>
          </a:prstGeom>
        </p:spPr>
        <p:txBody>
          <a:bodyPr wrap="square">
            <a:spAutoFit/>
          </a:bodyPr>
          <a:lstStyle/>
          <a:p>
            <a:r>
              <a:rPr lang="en-US" dirty="0"/>
              <a:t>Day 37 implantation site. Some of the girdle can be seen as a pale crescent to the right of the embryo. The </a:t>
            </a:r>
            <a:r>
              <a:rPr lang="en-US" dirty="0" err="1"/>
              <a:t>allantoic</a:t>
            </a:r>
            <a:r>
              <a:rPr lang="en-US" dirty="0"/>
              <a:t> vessels are conspicuous.</a:t>
            </a:r>
          </a:p>
          <a:p>
            <a:r>
              <a:rPr lang="en-US" dirty="0"/>
              <a:t> </a:t>
            </a:r>
          </a:p>
        </p:txBody>
      </p:sp>
    </p:spTree>
    <p:extLst>
      <p:ext uri="{BB962C8B-B14F-4D97-AF65-F5344CB8AC3E}">
        <p14:creationId xmlns:p14="http://schemas.microsoft.com/office/powerpoint/2010/main" val="38834900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eq d37.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518" y="76200"/>
            <a:ext cx="4337410" cy="2966504"/>
          </a:xfrm>
          <a:prstGeom prst="rect">
            <a:avLst/>
          </a:prstGeom>
        </p:spPr>
      </p:pic>
      <p:pic>
        <p:nvPicPr>
          <p:cNvPr id="3" name="Picture 2" descr="10 eq d37 12.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2464" y="76200"/>
            <a:ext cx="3995616" cy="5562600"/>
          </a:xfrm>
          <a:prstGeom prst="rect">
            <a:avLst/>
          </a:prstGeom>
        </p:spPr>
      </p:pic>
      <p:sp>
        <p:nvSpPr>
          <p:cNvPr id="4" name="Rectangle 3"/>
          <p:cNvSpPr/>
          <p:nvPr/>
        </p:nvSpPr>
        <p:spPr>
          <a:xfrm>
            <a:off x="143518" y="3352800"/>
            <a:ext cx="4572000" cy="1477328"/>
          </a:xfrm>
          <a:prstGeom prst="rect">
            <a:avLst/>
          </a:prstGeom>
        </p:spPr>
        <p:txBody>
          <a:bodyPr>
            <a:spAutoFit/>
          </a:bodyPr>
          <a:lstStyle/>
          <a:p>
            <a:r>
              <a:rPr lang="en-US" dirty="0"/>
              <a:t>On the left, the </a:t>
            </a:r>
            <a:r>
              <a:rPr lang="en-US" dirty="0" err="1"/>
              <a:t>trophoblast</a:t>
            </a:r>
            <a:r>
              <a:rPr lang="en-US" dirty="0"/>
              <a:t> cells from the girdle have invaded the endometrium. On the right, the edge of the girdle has not </a:t>
            </a:r>
            <a:r>
              <a:rPr lang="en-US" dirty="0" smtClean="0"/>
              <a:t>invaded but  </a:t>
            </a:r>
            <a:r>
              <a:rPr lang="en-US" dirty="0" err="1"/>
              <a:t>binucleate</a:t>
            </a:r>
            <a:r>
              <a:rPr lang="en-US" dirty="0"/>
              <a:t> </a:t>
            </a:r>
            <a:r>
              <a:rPr lang="en-US" dirty="0" err="1"/>
              <a:t>trophoblast</a:t>
            </a:r>
            <a:r>
              <a:rPr lang="en-US" dirty="0"/>
              <a:t> cells from the girdle underlie the uterine luminal </a:t>
            </a:r>
            <a:r>
              <a:rPr lang="en-US" dirty="0" smtClean="0"/>
              <a:t>epithelium. </a:t>
            </a:r>
            <a:endParaRPr lang="en-US" dirty="0"/>
          </a:p>
        </p:txBody>
      </p:sp>
      <p:sp>
        <p:nvSpPr>
          <p:cNvPr id="5" name="TextBox 4"/>
          <p:cNvSpPr txBox="1"/>
          <p:nvPr/>
        </p:nvSpPr>
        <p:spPr>
          <a:xfrm>
            <a:off x="4701841" y="5670062"/>
            <a:ext cx="4572000" cy="1477328"/>
          </a:xfrm>
          <a:prstGeom prst="rect">
            <a:avLst/>
          </a:prstGeom>
          <a:noFill/>
        </p:spPr>
        <p:txBody>
          <a:bodyPr wrap="square" rtlCol="0">
            <a:spAutoFit/>
          </a:bodyPr>
          <a:lstStyle/>
          <a:p>
            <a:r>
              <a:rPr lang="en-US" dirty="0" smtClean="0"/>
              <a:t>Enlargement of </a:t>
            </a:r>
            <a:r>
              <a:rPr lang="en-US" dirty="0"/>
              <a:t>region where </a:t>
            </a:r>
            <a:r>
              <a:rPr lang="en-US" dirty="0" err="1"/>
              <a:t>binucleate</a:t>
            </a:r>
            <a:r>
              <a:rPr lang="en-US" dirty="0"/>
              <a:t> cells have extended laterally between the pale uterine luminal epithelial cells and their basal lamina. </a:t>
            </a:r>
          </a:p>
          <a:p>
            <a:endParaRPr lang="en-US" dirty="0"/>
          </a:p>
        </p:txBody>
      </p:sp>
    </p:spTree>
    <p:extLst>
      <p:ext uri="{BB962C8B-B14F-4D97-AF65-F5344CB8AC3E}">
        <p14:creationId xmlns:p14="http://schemas.microsoft.com/office/powerpoint/2010/main" val="7407184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eq d37 9.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210" y="57676"/>
            <a:ext cx="4808928" cy="5355915"/>
          </a:xfrm>
          <a:prstGeom prst="rect">
            <a:avLst/>
          </a:prstGeom>
        </p:spPr>
      </p:pic>
      <p:pic>
        <p:nvPicPr>
          <p:cNvPr id="3" name="Picture 2" descr="07eq d37 10.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7205" y="152400"/>
            <a:ext cx="3886200" cy="2571537"/>
          </a:xfrm>
          <a:prstGeom prst="rect">
            <a:avLst/>
          </a:prstGeom>
        </p:spPr>
      </p:pic>
      <p:sp>
        <p:nvSpPr>
          <p:cNvPr id="4" name="Rectangle 3"/>
          <p:cNvSpPr/>
          <p:nvPr/>
        </p:nvSpPr>
        <p:spPr>
          <a:xfrm>
            <a:off x="228599" y="5375769"/>
            <a:ext cx="4986201" cy="1200329"/>
          </a:xfrm>
          <a:prstGeom prst="rect">
            <a:avLst/>
          </a:prstGeom>
        </p:spPr>
        <p:txBody>
          <a:bodyPr wrap="square">
            <a:spAutoFit/>
          </a:bodyPr>
          <a:lstStyle/>
          <a:p>
            <a:r>
              <a:rPr lang="en-US" dirty="0"/>
              <a:t>A region where </a:t>
            </a:r>
            <a:r>
              <a:rPr lang="en-US" dirty="0" err="1"/>
              <a:t>trophoblast</a:t>
            </a:r>
            <a:r>
              <a:rPr lang="en-US" dirty="0"/>
              <a:t> cells have invaded the endometrium as far as the uterine luminal basal </a:t>
            </a:r>
            <a:r>
              <a:rPr lang="en-US" dirty="0" smtClean="0"/>
              <a:t>lamina</a:t>
            </a:r>
            <a:r>
              <a:rPr lang="en-US" dirty="0"/>
              <a:t>;</a:t>
            </a:r>
            <a:r>
              <a:rPr lang="en-US" dirty="0" smtClean="0"/>
              <a:t> </a:t>
            </a:r>
            <a:r>
              <a:rPr lang="en-US" dirty="0"/>
              <a:t>remnants of the girdle are separating from invading </a:t>
            </a:r>
            <a:r>
              <a:rPr lang="en-US" dirty="0" err="1"/>
              <a:t>binucleate</a:t>
            </a:r>
            <a:r>
              <a:rPr lang="en-US" dirty="0"/>
              <a:t> </a:t>
            </a:r>
            <a:r>
              <a:rPr lang="en-US" dirty="0" err="1"/>
              <a:t>trophoblast</a:t>
            </a:r>
            <a:r>
              <a:rPr lang="en-US" dirty="0"/>
              <a:t> cells. </a:t>
            </a:r>
          </a:p>
        </p:txBody>
      </p:sp>
      <p:sp>
        <p:nvSpPr>
          <p:cNvPr id="5" name="Rectangle 4"/>
          <p:cNvSpPr/>
          <p:nvPr/>
        </p:nvSpPr>
        <p:spPr>
          <a:xfrm>
            <a:off x="5214801" y="2730337"/>
            <a:ext cx="3929587" cy="1477328"/>
          </a:xfrm>
          <a:prstGeom prst="rect">
            <a:avLst/>
          </a:prstGeom>
        </p:spPr>
        <p:txBody>
          <a:bodyPr wrap="square">
            <a:spAutoFit/>
          </a:bodyPr>
          <a:lstStyle/>
          <a:p>
            <a:r>
              <a:rPr lang="en-US" dirty="0" err="1"/>
              <a:t>Trophoblast</a:t>
            </a:r>
            <a:r>
              <a:rPr lang="en-US" dirty="0"/>
              <a:t> cells showing both a metaphase plate and in </a:t>
            </a:r>
            <a:r>
              <a:rPr lang="en-US" dirty="0" smtClean="0"/>
              <a:t>an </a:t>
            </a:r>
            <a:r>
              <a:rPr lang="en-US" dirty="0"/>
              <a:t>adjacent cell an </a:t>
            </a:r>
            <a:r>
              <a:rPr lang="en-US" dirty="0" err="1"/>
              <a:t>ectoplasmic</a:t>
            </a:r>
            <a:r>
              <a:rPr lang="en-US" dirty="0"/>
              <a:t> projection </a:t>
            </a:r>
            <a:r>
              <a:rPr lang="en-US" dirty="0" smtClean="0"/>
              <a:t>of </a:t>
            </a:r>
            <a:r>
              <a:rPr lang="en-US" dirty="0"/>
              <a:t>the sort that is involved in invasion of the </a:t>
            </a:r>
            <a:r>
              <a:rPr lang="en-US" dirty="0" smtClean="0"/>
              <a:t>endometrium. </a:t>
            </a:r>
            <a:endParaRPr lang="en-US" dirty="0"/>
          </a:p>
        </p:txBody>
      </p:sp>
    </p:spTree>
    <p:extLst>
      <p:ext uri="{BB962C8B-B14F-4D97-AF65-F5344CB8AC3E}">
        <p14:creationId xmlns:p14="http://schemas.microsoft.com/office/powerpoint/2010/main" val="26697332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eq d37 1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6783" y="15631"/>
            <a:ext cx="3682048" cy="5376627"/>
          </a:xfrm>
          <a:prstGeom prst="rect">
            <a:avLst/>
          </a:prstGeom>
        </p:spPr>
      </p:pic>
      <p:pic>
        <p:nvPicPr>
          <p:cNvPr id="3" name="Picture 2" descr="09eq d37  35.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0"/>
            <a:ext cx="5000996" cy="6096000"/>
          </a:xfrm>
          <a:prstGeom prst="rect">
            <a:avLst/>
          </a:prstGeom>
        </p:spPr>
      </p:pic>
      <p:sp>
        <p:nvSpPr>
          <p:cNvPr id="4" name="Rectangle 3"/>
          <p:cNvSpPr/>
          <p:nvPr/>
        </p:nvSpPr>
        <p:spPr>
          <a:xfrm>
            <a:off x="5486400" y="5392258"/>
            <a:ext cx="3717217" cy="923330"/>
          </a:xfrm>
          <a:prstGeom prst="rect">
            <a:avLst/>
          </a:prstGeom>
        </p:spPr>
        <p:txBody>
          <a:bodyPr wrap="square">
            <a:spAutoFit/>
          </a:bodyPr>
          <a:lstStyle/>
          <a:p>
            <a:r>
              <a:rPr lang="en-US" dirty="0"/>
              <a:t>Note the penetration of the basal lamina by </a:t>
            </a:r>
            <a:r>
              <a:rPr lang="en-US" dirty="0" err="1"/>
              <a:t>binucleate</a:t>
            </a:r>
            <a:r>
              <a:rPr lang="en-US" dirty="0"/>
              <a:t> </a:t>
            </a:r>
            <a:r>
              <a:rPr lang="en-US" dirty="0" err="1"/>
              <a:t>trophoblast</a:t>
            </a:r>
            <a:r>
              <a:rPr lang="en-US" dirty="0"/>
              <a:t> cells in the lower center.</a:t>
            </a:r>
          </a:p>
        </p:txBody>
      </p:sp>
      <p:sp>
        <p:nvSpPr>
          <p:cNvPr id="5" name="Rectangle 4"/>
          <p:cNvSpPr/>
          <p:nvPr/>
        </p:nvSpPr>
        <p:spPr>
          <a:xfrm>
            <a:off x="121137" y="6024265"/>
            <a:ext cx="5305645" cy="923330"/>
          </a:xfrm>
          <a:prstGeom prst="rect">
            <a:avLst/>
          </a:prstGeom>
        </p:spPr>
        <p:txBody>
          <a:bodyPr wrap="square">
            <a:spAutoFit/>
          </a:bodyPr>
          <a:lstStyle/>
          <a:p>
            <a:r>
              <a:rPr lang="en-US" dirty="0"/>
              <a:t>Processes from </a:t>
            </a:r>
            <a:r>
              <a:rPr lang="en-US" dirty="0" err="1"/>
              <a:t>binucleate</a:t>
            </a:r>
            <a:r>
              <a:rPr lang="en-US" dirty="0"/>
              <a:t> </a:t>
            </a:r>
            <a:r>
              <a:rPr lang="en-US" dirty="0" err="1"/>
              <a:t>trophoblast</a:t>
            </a:r>
            <a:r>
              <a:rPr lang="en-US" dirty="0"/>
              <a:t> cells have invaded and distorted the uterine epithelium in the upper left.</a:t>
            </a:r>
          </a:p>
        </p:txBody>
      </p:sp>
    </p:spTree>
    <p:extLst>
      <p:ext uri="{BB962C8B-B14F-4D97-AF65-F5344CB8AC3E}">
        <p14:creationId xmlns:p14="http://schemas.microsoft.com/office/powerpoint/2010/main" val="26447341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 eq d37 lympn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3253154"/>
            <a:ext cx="4463559" cy="2921006"/>
          </a:xfrm>
          <a:prstGeom prst="rect">
            <a:avLst/>
          </a:prstGeom>
        </p:spPr>
      </p:pic>
      <p:pic>
        <p:nvPicPr>
          <p:cNvPr id="4" name="Picture 3" descr="16 eq d37 16.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3276600"/>
            <a:ext cx="4419600" cy="2923266"/>
          </a:xfrm>
          <a:prstGeom prst="rect">
            <a:avLst/>
          </a:prstGeom>
        </p:spPr>
      </p:pic>
      <p:pic>
        <p:nvPicPr>
          <p:cNvPr id="5" name="Picture 4" descr="11 95eq d37 8.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76200"/>
            <a:ext cx="5467582" cy="3021948"/>
          </a:xfrm>
          <a:prstGeom prst="rect">
            <a:avLst/>
          </a:prstGeom>
        </p:spPr>
      </p:pic>
      <p:sp>
        <p:nvSpPr>
          <p:cNvPr id="6" name="Rectangle 5"/>
          <p:cNvSpPr/>
          <p:nvPr/>
        </p:nvSpPr>
        <p:spPr>
          <a:xfrm>
            <a:off x="5619982" y="296985"/>
            <a:ext cx="3581400" cy="1754327"/>
          </a:xfrm>
          <a:prstGeom prst="rect">
            <a:avLst/>
          </a:prstGeom>
        </p:spPr>
        <p:txBody>
          <a:bodyPr wrap="square">
            <a:spAutoFit/>
          </a:bodyPr>
          <a:lstStyle/>
          <a:p>
            <a:r>
              <a:rPr lang="en-US" dirty="0"/>
              <a:t>On the </a:t>
            </a:r>
            <a:r>
              <a:rPr lang="en-US" dirty="0" smtClean="0"/>
              <a:t>left </a:t>
            </a:r>
            <a:r>
              <a:rPr lang="en-US" dirty="0"/>
              <a:t>girdle </a:t>
            </a:r>
            <a:r>
              <a:rPr lang="en-US" dirty="0" smtClean="0"/>
              <a:t>cells have separated </a:t>
            </a:r>
            <a:r>
              <a:rPr lang="en-US" dirty="0"/>
              <a:t>from </a:t>
            </a:r>
            <a:r>
              <a:rPr lang="en-US" dirty="0" err="1"/>
              <a:t>trophoblast</a:t>
            </a:r>
            <a:r>
              <a:rPr lang="en-US" dirty="0"/>
              <a:t> cells that have invaded the endometrium and that will be involved in cup formation.  </a:t>
            </a:r>
          </a:p>
          <a:p>
            <a:r>
              <a:rPr lang="en-US" dirty="0"/>
              <a:t> </a:t>
            </a:r>
          </a:p>
        </p:txBody>
      </p:sp>
      <p:sp>
        <p:nvSpPr>
          <p:cNvPr id="7" name="Rectangle 6"/>
          <p:cNvSpPr/>
          <p:nvPr/>
        </p:nvSpPr>
        <p:spPr>
          <a:xfrm>
            <a:off x="244231" y="6364516"/>
            <a:ext cx="9048982" cy="369332"/>
          </a:xfrm>
          <a:prstGeom prst="rect">
            <a:avLst/>
          </a:prstGeom>
        </p:spPr>
        <p:txBody>
          <a:bodyPr wrap="square">
            <a:spAutoFit/>
          </a:bodyPr>
          <a:lstStyle/>
          <a:p>
            <a:r>
              <a:rPr lang="en-US" dirty="0" err="1"/>
              <a:t>Binucleate</a:t>
            </a:r>
            <a:r>
              <a:rPr lang="en-US" dirty="0"/>
              <a:t> </a:t>
            </a:r>
            <a:r>
              <a:rPr lang="en-US" dirty="0" err="1"/>
              <a:t>trophoblast</a:t>
            </a:r>
            <a:r>
              <a:rPr lang="en-US" dirty="0"/>
              <a:t> cells invade lymphatic vessels but not blood </a:t>
            </a:r>
            <a:r>
              <a:rPr lang="en-US" dirty="0" smtClean="0"/>
              <a:t>vessels</a:t>
            </a:r>
            <a:endParaRPr lang="en-US" dirty="0"/>
          </a:p>
        </p:txBody>
      </p:sp>
    </p:spTree>
    <p:extLst>
      <p:ext uri="{BB962C8B-B14F-4D97-AF65-F5344CB8AC3E}">
        <p14:creationId xmlns:p14="http://schemas.microsoft.com/office/powerpoint/2010/main" val="689673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 eq d12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0"/>
            <a:ext cx="6676571" cy="3048000"/>
          </a:xfrm>
          <a:prstGeom prst="rect">
            <a:avLst/>
          </a:prstGeom>
        </p:spPr>
      </p:pic>
      <p:pic>
        <p:nvPicPr>
          <p:cNvPr id="4" name="Picture 3" descr="14 eq d12.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3886200"/>
            <a:ext cx="4665950" cy="2802038"/>
          </a:xfrm>
          <a:prstGeom prst="rect">
            <a:avLst/>
          </a:prstGeom>
        </p:spPr>
      </p:pic>
      <p:sp>
        <p:nvSpPr>
          <p:cNvPr id="5" name="Rectangle 4"/>
          <p:cNvSpPr/>
          <p:nvPr/>
        </p:nvSpPr>
        <p:spPr>
          <a:xfrm>
            <a:off x="457200" y="2962870"/>
            <a:ext cx="7696200" cy="646331"/>
          </a:xfrm>
          <a:prstGeom prst="rect">
            <a:avLst/>
          </a:prstGeom>
        </p:spPr>
        <p:txBody>
          <a:bodyPr wrap="square">
            <a:spAutoFit/>
          </a:bodyPr>
          <a:lstStyle/>
          <a:p>
            <a:r>
              <a:rPr lang="en-US" dirty="0" smtClean="0"/>
              <a:t> Day 12.  To the right under the </a:t>
            </a:r>
            <a:r>
              <a:rPr lang="en-US" dirty="0" err="1" smtClean="0"/>
              <a:t>epiblast</a:t>
            </a:r>
            <a:r>
              <a:rPr lang="en-US" dirty="0" smtClean="0"/>
              <a:t> a cluster of mesodermal cells is seen between </a:t>
            </a:r>
            <a:r>
              <a:rPr lang="en-US" dirty="0" err="1" smtClean="0"/>
              <a:t>epiblast</a:t>
            </a:r>
            <a:r>
              <a:rPr lang="en-US" dirty="0" smtClean="0"/>
              <a:t> and endoderm. Parietal </a:t>
            </a:r>
            <a:r>
              <a:rPr lang="en-US" dirty="0" err="1" smtClean="0"/>
              <a:t>trophoblast</a:t>
            </a:r>
            <a:r>
              <a:rPr lang="en-US" dirty="0" smtClean="0"/>
              <a:t> and endoderm is below.</a:t>
            </a:r>
            <a:endParaRPr lang="en-US" dirty="0"/>
          </a:p>
        </p:txBody>
      </p:sp>
      <p:sp>
        <p:nvSpPr>
          <p:cNvPr id="6" name="Rectangle 5"/>
          <p:cNvSpPr/>
          <p:nvPr/>
        </p:nvSpPr>
        <p:spPr>
          <a:xfrm>
            <a:off x="5715000" y="4343400"/>
            <a:ext cx="2133600" cy="1754327"/>
          </a:xfrm>
          <a:prstGeom prst="rect">
            <a:avLst/>
          </a:prstGeom>
        </p:spPr>
        <p:txBody>
          <a:bodyPr wrap="square">
            <a:spAutoFit/>
          </a:bodyPr>
          <a:lstStyle/>
          <a:p>
            <a:r>
              <a:rPr lang="en-US" dirty="0" smtClean="0"/>
              <a:t> Dark </a:t>
            </a:r>
            <a:r>
              <a:rPr lang="en-US" dirty="0" err="1" smtClean="0"/>
              <a:t>trophoblast</a:t>
            </a:r>
            <a:r>
              <a:rPr lang="en-US" dirty="0" smtClean="0"/>
              <a:t> cells appear to be in a position that would indicate sloughing from the ICM.</a:t>
            </a:r>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 eq d37 17.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152400"/>
            <a:ext cx="8382000" cy="6147187"/>
          </a:xfrm>
          <a:prstGeom prst="rect">
            <a:avLst/>
          </a:prstGeom>
        </p:spPr>
      </p:pic>
      <p:sp>
        <p:nvSpPr>
          <p:cNvPr id="3" name="Rectangle 2"/>
          <p:cNvSpPr/>
          <p:nvPr/>
        </p:nvSpPr>
        <p:spPr>
          <a:xfrm>
            <a:off x="990600" y="6304002"/>
            <a:ext cx="7315200" cy="369332"/>
          </a:xfrm>
          <a:prstGeom prst="rect">
            <a:avLst/>
          </a:prstGeom>
        </p:spPr>
        <p:txBody>
          <a:bodyPr wrap="square">
            <a:spAutoFit/>
          </a:bodyPr>
          <a:lstStyle/>
          <a:p>
            <a:r>
              <a:rPr lang="en-US" dirty="0"/>
              <a:t>TEM of </a:t>
            </a:r>
            <a:r>
              <a:rPr lang="en-US" dirty="0" err="1"/>
              <a:t>binucleate</a:t>
            </a:r>
            <a:r>
              <a:rPr lang="en-US" dirty="0"/>
              <a:t> </a:t>
            </a:r>
            <a:r>
              <a:rPr lang="en-US" dirty="0" err="1"/>
              <a:t>trophoblast</a:t>
            </a:r>
            <a:r>
              <a:rPr lang="en-US" dirty="0"/>
              <a:t> in a lymphatic vessel </a:t>
            </a:r>
          </a:p>
        </p:txBody>
      </p:sp>
    </p:spTree>
    <p:extLst>
      <p:ext uri="{BB962C8B-B14F-4D97-AF65-F5344CB8AC3E}">
        <p14:creationId xmlns:p14="http://schemas.microsoft.com/office/powerpoint/2010/main" val="6095432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 eq d37 -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815" y="135980"/>
            <a:ext cx="4419600" cy="6711856"/>
          </a:xfrm>
          <a:prstGeom prst="rect">
            <a:avLst/>
          </a:prstGeom>
        </p:spPr>
      </p:pic>
      <p:sp>
        <p:nvSpPr>
          <p:cNvPr id="3" name="Rectangle 2"/>
          <p:cNvSpPr/>
          <p:nvPr/>
        </p:nvSpPr>
        <p:spPr>
          <a:xfrm>
            <a:off x="4953000" y="1905000"/>
            <a:ext cx="3886200" cy="1754327"/>
          </a:xfrm>
          <a:prstGeom prst="rect">
            <a:avLst/>
          </a:prstGeom>
        </p:spPr>
        <p:txBody>
          <a:bodyPr wrap="square">
            <a:spAutoFit/>
          </a:bodyPr>
          <a:lstStyle/>
          <a:p>
            <a:r>
              <a:rPr lang="en-US" dirty="0"/>
              <a:t>Massive invasion of the endometrium by </a:t>
            </a:r>
            <a:r>
              <a:rPr lang="en-US" dirty="0" err="1"/>
              <a:t>binucleate</a:t>
            </a:r>
            <a:r>
              <a:rPr lang="en-US" dirty="0"/>
              <a:t> </a:t>
            </a:r>
            <a:r>
              <a:rPr lang="en-US" dirty="0" err="1"/>
              <a:t>trophoblast</a:t>
            </a:r>
            <a:r>
              <a:rPr lang="en-US" dirty="0"/>
              <a:t> </a:t>
            </a:r>
            <a:r>
              <a:rPr lang="en-US" dirty="0" smtClean="0"/>
              <a:t>cells in a region with many lymphocytes. Note the slightly thickened walls of blood vessels in the lower left.</a:t>
            </a:r>
            <a:endParaRPr lang="en-US" dirty="0"/>
          </a:p>
          <a:p>
            <a:r>
              <a:rPr lang="en-US" dirty="0"/>
              <a:t> </a:t>
            </a:r>
          </a:p>
        </p:txBody>
      </p:sp>
    </p:spTree>
    <p:extLst>
      <p:ext uri="{BB962C8B-B14F-4D97-AF65-F5344CB8AC3E}">
        <p14:creationId xmlns:p14="http://schemas.microsoft.com/office/powerpoint/2010/main" val="38781636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 eq d37 18.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18" y="304800"/>
            <a:ext cx="5802280" cy="2895600"/>
          </a:xfrm>
          <a:prstGeom prst="rect">
            <a:avLst/>
          </a:prstGeom>
        </p:spPr>
      </p:pic>
      <p:pic>
        <p:nvPicPr>
          <p:cNvPr id="3" name="Picture 2" descr="21 eq d37 20.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3293120"/>
            <a:ext cx="5181600" cy="3527757"/>
          </a:xfrm>
          <a:prstGeom prst="rect">
            <a:avLst/>
          </a:prstGeom>
        </p:spPr>
      </p:pic>
      <p:sp>
        <p:nvSpPr>
          <p:cNvPr id="4" name="Rectangle 3"/>
          <p:cNvSpPr/>
          <p:nvPr/>
        </p:nvSpPr>
        <p:spPr>
          <a:xfrm>
            <a:off x="5877898" y="1066800"/>
            <a:ext cx="3467100" cy="923330"/>
          </a:xfrm>
          <a:prstGeom prst="rect">
            <a:avLst/>
          </a:prstGeom>
        </p:spPr>
        <p:txBody>
          <a:bodyPr wrap="square">
            <a:spAutoFit/>
          </a:bodyPr>
          <a:lstStyle/>
          <a:p>
            <a:r>
              <a:rPr lang="en-US" dirty="0"/>
              <a:t>Section through the </a:t>
            </a:r>
            <a:r>
              <a:rPr lang="en-US" dirty="0" err="1"/>
              <a:t>trophoblast</a:t>
            </a:r>
            <a:r>
              <a:rPr lang="en-US" dirty="0"/>
              <a:t> annulus adjacent to the sinus </a:t>
            </a:r>
            <a:r>
              <a:rPr lang="en-US" dirty="0" err="1"/>
              <a:t>terminalis</a:t>
            </a:r>
            <a:r>
              <a:rPr lang="en-US" dirty="0"/>
              <a:t> of the yolk sac (left). </a:t>
            </a:r>
          </a:p>
        </p:txBody>
      </p:sp>
      <p:sp>
        <p:nvSpPr>
          <p:cNvPr id="5" name="Rectangle 4"/>
          <p:cNvSpPr/>
          <p:nvPr/>
        </p:nvSpPr>
        <p:spPr>
          <a:xfrm>
            <a:off x="5435352" y="3591169"/>
            <a:ext cx="3581400" cy="1200329"/>
          </a:xfrm>
          <a:prstGeom prst="rect">
            <a:avLst/>
          </a:prstGeom>
        </p:spPr>
        <p:txBody>
          <a:bodyPr wrap="square">
            <a:spAutoFit/>
          </a:bodyPr>
          <a:lstStyle/>
          <a:p>
            <a:r>
              <a:rPr lang="en-US" dirty="0"/>
              <a:t>The </a:t>
            </a:r>
            <a:r>
              <a:rPr lang="en-US" dirty="0" err="1" smtClean="0"/>
              <a:t>trophoblast</a:t>
            </a:r>
            <a:r>
              <a:rPr lang="en-US" dirty="0" smtClean="0"/>
              <a:t> is </a:t>
            </a:r>
            <a:r>
              <a:rPr lang="en-US" dirty="0"/>
              <a:t>multilayered, </a:t>
            </a:r>
            <a:r>
              <a:rPr lang="en-US" dirty="0" smtClean="0"/>
              <a:t> the basal lamina is thick and the </a:t>
            </a:r>
            <a:r>
              <a:rPr lang="en-US" dirty="0"/>
              <a:t>underlying endodermal </a:t>
            </a:r>
            <a:r>
              <a:rPr lang="en-US" dirty="0" smtClean="0"/>
              <a:t>cells are </a:t>
            </a:r>
            <a:r>
              <a:rPr lang="en-US" dirty="0"/>
              <a:t>irregular and vacuolated.</a:t>
            </a:r>
          </a:p>
        </p:txBody>
      </p:sp>
    </p:spTree>
    <p:extLst>
      <p:ext uri="{BB962C8B-B14F-4D97-AF65-F5344CB8AC3E}">
        <p14:creationId xmlns:p14="http://schemas.microsoft.com/office/powerpoint/2010/main" val="31207229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 eq d38 4.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381000"/>
            <a:ext cx="4109402" cy="5074069"/>
          </a:xfrm>
          <a:prstGeom prst="rect">
            <a:avLst/>
          </a:prstGeom>
        </p:spPr>
      </p:pic>
      <p:pic>
        <p:nvPicPr>
          <p:cNvPr id="4" name="Picture 3" descr="03 eq d38.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0" y="48073"/>
            <a:ext cx="4569682" cy="6142421"/>
          </a:xfrm>
          <a:prstGeom prst="rect">
            <a:avLst/>
          </a:prstGeom>
        </p:spPr>
      </p:pic>
      <p:sp>
        <p:nvSpPr>
          <p:cNvPr id="6" name="Rectangle 5"/>
          <p:cNvSpPr/>
          <p:nvPr/>
        </p:nvSpPr>
        <p:spPr>
          <a:xfrm>
            <a:off x="76200" y="5455069"/>
            <a:ext cx="3962400" cy="1200329"/>
          </a:xfrm>
          <a:prstGeom prst="rect">
            <a:avLst/>
          </a:prstGeom>
        </p:spPr>
        <p:txBody>
          <a:bodyPr wrap="square">
            <a:spAutoFit/>
          </a:bodyPr>
          <a:lstStyle/>
          <a:p>
            <a:r>
              <a:rPr lang="en-US" dirty="0" smtClean="0"/>
              <a:t> </a:t>
            </a:r>
            <a:r>
              <a:rPr lang="en-US" dirty="0" err="1" smtClean="0"/>
              <a:t>Binucleate</a:t>
            </a:r>
            <a:r>
              <a:rPr lang="en-US" dirty="0" smtClean="0"/>
              <a:t> </a:t>
            </a:r>
            <a:r>
              <a:rPr lang="en-US" dirty="0" err="1"/>
              <a:t>trophoblast</a:t>
            </a:r>
            <a:r>
              <a:rPr lang="en-US" dirty="0"/>
              <a:t> cells </a:t>
            </a:r>
            <a:r>
              <a:rPr lang="en-US" dirty="0" smtClean="0"/>
              <a:t>that </a:t>
            </a:r>
            <a:r>
              <a:rPr lang="en-US" dirty="0"/>
              <a:t>have not attached to the endometrium are undergoing disintegration except for those adjacent to the </a:t>
            </a:r>
            <a:r>
              <a:rPr lang="en-US" dirty="0" err="1" smtClean="0"/>
              <a:t>exocelom</a:t>
            </a:r>
            <a:r>
              <a:rPr lang="en-US" dirty="0" smtClean="0"/>
              <a:t>. Day 38</a:t>
            </a:r>
            <a:endParaRPr lang="en-US" dirty="0"/>
          </a:p>
        </p:txBody>
      </p:sp>
      <p:sp>
        <p:nvSpPr>
          <p:cNvPr id="7" name="Rectangle 6"/>
          <p:cNvSpPr/>
          <p:nvPr/>
        </p:nvSpPr>
        <p:spPr>
          <a:xfrm>
            <a:off x="4499708" y="6096000"/>
            <a:ext cx="4569682" cy="923330"/>
          </a:xfrm>
          <a:prstGeom prst="rect">
            <a:avLst/>
          </a:prstGeom>
        </p:spPr>
        <p:txBody>
          <a:bodyPr wrap="square">
            <a:spAutoFit/>
          </a:bodyPr>
          <a:lstStyle/>
          <a:p>
            <a:r>
              <a:rPr lang="en-US" dirty="0" err="1"/>
              <a:t>Binucleate</a:t>
            </a:r>
            <a:r>
              <a:rPr lang="en-US" dirty="0"/>
              <a:t> </a:t>
            </a:r>
            <a:r>
              <a:rPr lang="en-US" dirty="0" err="1"/>
              <a:t>trophoblast</a:t>
            </a:r>
            <a:r>
              <a:rPr lang="en-US" dirty="0"/>
              <a:t> cells have entered the </a:t>
            </a:r>
            <a:r>
              <a:rPr lang="en-US" dirty="0" err="1"/>
              <a:t>stroma</a:t>
            </a:r>
            <a:r>
              <a:rPr lang="en-US" dirty="0"/>
              <a:t> of the endometrium. </a:t>
            </a:r>
          </a:p>
          <a:p>
            <a:r>
              <a:rPr lang="en-US" dirty="0"/>
              <a:t> </a:t>
            </a:r>
          </a:p>
        </p:txBody>
      </p:sp>
    </p:spTree>
    <p:extLst>
      <p:ext uri="{BB962C8B-B14F-4D97-AF65-F5344CB8AC3E}">
        <p14:creationId xmlns:p14="http://schemas.microsoft.com/office/powerpoint/2010/main" val="16211596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b eq d38 -34.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 y="0"/>
            <a:ext cx="7772400" cy="6311694"/>
          </a:xfrm>
          <a:prstGeom prst="rect">
            <a:avLst/>
          </a:prstGeom>
        </p:spPr>
      </p:pic>
      <p:sp>
        <p:nvSpPr>
          <p:cNvPr id="3" name="Rectangle 2"/>
          <p:cNvSpPr/>
          <p:nvPr/>
        </p:nvSpPr>
        <p:spPr>
          <a:xfrm>
            <a:off x="152400" y="6228048"/>
            <a:ext cx="9144000" cy="646331"/>
          </a:xfrm>
          <a:prstGeom prst="rect">
            <a:avLst/>
          </a:prstGeom>
        </p:spPr>
        <p:txBody>
          <a:bodyPr wrap="square">
            <a:spAutoFit/>
          </a:bodyPr>
          <a:lstStyle/>
          <a:p>
            <a:r>
              <a:rPr lang="en-US" dirty="0"/>
              <a:t>Differentiation of </a:t>
            </a:r>
            <a:r>
              <a:rPr lang="en-US" dirty="0" err="1"/>
              <a:t>binucleate</a:t>
            </a:r>
            <a:r>
              <a:rPr lang="en-US" dirty="0"/>
              <a:t> cells into cup cells is beginning, as depicted from their increased size and </a:t>
            </a:r>
            <a:r>
              <a:rPr lang="en-US" dirty="0" err="1"/>
              <a:t>rER</a:t>
            </a:r>
            <a:r>
              <a:rPr lang="en-US" dirty="0"/>
              <a:t>.</a:t>
            </a:r>
          </a:p>
        </p:txBody>
      </p:sp>
    </p:spTree>
    <p:extLst>
      <p:ext uri="{BB962C8B-B14F-4D97-AF65-F5344CB8AC3E}">
        <p14:creationId xmlns:p14="http://schemas.microsoft.com/office/powerpoint/2010/main" val="42368137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 eq d38 3.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23446"/>
            <a:ext cx="3917533" cy="5920154"/>
          </a:xfrm>
          <a:prstGeom prst="rect">
            <a:avLst/>
          </a:prstGeom>
        </p:spPr>
      </p:pic>
      <p:pic>
        <p:nvPicPr>
          <p:cNvPr id="3" name="Picture 2" descr="06 eq d38 2.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10742"/>
            <a:ext cx="4030957" cy="5970003"/>
          </a:xfrm>
          <a:prstGeom prst="rect">
            <a:avLst/>
          </a:prstGeom>
        </p:spPr>
      </p:pic>
      <p:sp>
        <p:nvSpPr>
          <p:cNvPr id="4" name="Rectangle 3"/>
          <p:cNvSpPr/>
          <p:nvPr/>
        </p:nvSpPr>
        <p:spPr>
          <a:xfrm>
            <a:off x="381000" y="5867400"/>
            <a:ext cx="3048000" cy="923330"/>
          </a:xfrm>
          <a:prstGeom prst="rect">
            <a:avLst/>
          </a:prstGeom>
        </p:spPr>
        <p:txBody>
          <a:bodyPr wrap="square">
            <a:spAutoFit/>
          </a:bodyPr>
          <a:lstStyle/>
          <a:p>
            <a:r>
              <a:rPr lang="en-US" dirty="0" err="1"/>
              <a:t>Binucleate</a:t>
            </a:r>
            <a:r>
              <a:rPr lang="en-US" dirty="0"/>
              <a:t> are seen in the glands and in </a:t>
            </a:r>
            <a:r>
              <a:rPr lang="en-US" dirty="0" err="1"/>
              <a:t>stroma</a:t>
            </a:r>
            <a:r>
              <a:rPr lang="en-US" dirty="0"/>
              <a:t> between glands </a:t>
            </a:r>
          </a:p>
        </p:txBody>
      </p:sp>
      <p:sp>
        <p:nvSpPr>
          <p:cNvPr id="5" name="Rectangle 4"/>
          <p:cNvSpPr/>
          <p:nvPr/>
        </p:nvSpPr>
        <p:spPr>
          <a:xfrm>
            <a:off x="4716757" y="5943600"/>
            <a:ext cx="4038600" cy="923330"/>
          </a:xfrm>
          <a:prstGeom prst="rect">
            <a:avLst/>
          </a:prstGeom>
        </p:spPr>
        <p:txBody>
          <a:bodyPr wrap="square">
            <a:spAutoFit/>
          </a:bodyPr>
          <a:lstStyle/>
          <a:p>
            <a:r>
              <a:rPr lang="en-US" dirty="0" err="1" smtClean="0"/>
              <a:t>Binucleate</a:t>
            </a:r>
            <a:r>
              <a:rPr lang="en-US" dirty="0" smtClean="0"/>
              <a:t> </a:t>
            </a:r>
            <a:r>
              <a:rPr lang="en-US" dirty="0" err="1"/>
              <a:t>trophoblast</a:t>
            </a:r>
            <a:r>
              <a:rPr lang="en-US" dirty="0"/>
              <a:t> </a:t>
            </a:r>
            <a:r>
              <a:rPr lang="en-US" dirty="0" smtClean="0"/>
              <a:t>cells are in contact and elongated </a:t>
            </a:r>
            <a:r>
              <a:rPr lang="en-US" dirty="0"/>
              <a:t>during migration into endometrial </a:t>
            </a:r>
            <a:r>
              <a:rPr lang="en-US" dirty="0" err="1"/>
              <a:t>stroma</a:t>
            </a:r>
            <a:r>
              <a:rPr lang="en-US" dirty="0"/>
              <a:t>.</a:t>
            </a:r>
          </a:p>
        </p:txBody>
      </p:sp>
    </p:spTree>
    <p:extLst>
      <p:ext uri="{BB962C8B-B14F-4D97-AF65-F5344CB8AC3E}">
        <p14:creationId xmlns:p14="http://schemas.microsoft.com/office/powerpoint/2010/main" val="31107418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 eq d38 33.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748933" cy="6858000"/>
          </a:xfrm>
          <a:prstGeom prst="rect">
            <a:avLst/>
          </a:prstGeom>
        </p:spPr>
      </p:pic>
      <p:sp>
        <p:nvSpPr>
          <p:cNvPr id="3" name="Rectangle 2"/>
          <p:cNvSpPr/>
          <p:nvPr/>
        </p:nvSpPr>
        <p:spPr>
          <a:xfrm>
            <a:off x="5748933" y="1447800"/>
            <a:ext cx="3352800" cy="1200329"/>
          </a:xfrm>
          <a:prstGeom prst="rect">
            <a:avLst/>
          </a:prstGeom>
        </p:spPr>
        <p:txBody>
          <a:bodyPr wrap="square">
            <a:spAutoFit/>
          </a:bodyPr>
          <a:lstStyle/>
          <a:p>
            <a:r>
              <a:rPr lang="en-US" dirty="0"/>
              <a:t>A strand of </a:t>
            </a:r>
            <a:r>
              <a:rPr lang="en-US" dirty="0" err="1"/>
              <a:t>binucleate</a:t>
            </a:r>
            <a:r>
              <a:rPr lang="en-US" dirty="0"/>
              <a:t> </a:t>
            </a:r>
            <a:r>
              <a:rPr lang="en-US" dirty="0" err="1"/>
              <a:t>trophoblast</a:t>
            </a:r>
            <a:r>
              <a:rPr lang="en-US" dirty="0"/>
              <a:t> cells underlies gland epithelium and overlies endometrial </a:t>
            </a:r>
            <a:r>
              <a:rPr lang="en-US" dirty="0" err="1"/>
              <a:t>stroma</a:t>
            </a:r>
            <a:r>
              <a:rPr lang="en-US" dirty="0"/>
              <a:t>.</a:t>
            </a:r>
          </a:p>
        </p:txBody>
      </p:sp>
    </p:spTree>
    <p:extLst>
      <p:ext uri="{BB962C8B-B14F-4D97-AF65-F5344CB8AC3E}">
        <p14:creationId xmlns:p14="http://schemas.microsoft.com/office/powerpoint/2010/main" val="6404705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 eq d38 -3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2400"/>
            <a:ext cx="7467600" cy="6483262"/>
          </a:xfrm>
          <a:prstGeom prst="rect">
            <a:avLst/>
          </a:prstGeom>
        </p:spPr>
      </p:pic>
      <p:sp>
        <p:nvSpPr>
          <p:cNvPr id="3" name="Rectangle 2"/>
          <p:cNvSpPr/>
          <p:nvPr/>
        </p:nvSpPr>
        <p:spPr>
          <a:xfrm>
            <a:off x="7450015" y="2362200"/>
            <a:ext cx="1905000" cy="2308324"/>
          </a:xfrm>
          <a:prstGeom prst="rect">
            <a:avLst/>
          </a:prstGeom>
        </p:spPr>
        <p:txBody>
          <a:bodyPr wrap="square">
            <a:spAutoFit/>
          </a:bodyPr>
          <a:lstStyle/>
          <a:p>
            <a:r>
              <a:rPr lang="en-US" dirty="0" smtClean="0"/>
              <a:t>Showing </a:t>
            </a:r>
            <a:r>
              <a:rPr lang="en-US" dirty="0"/>
              <a:t>the elongated structure of the </a:t>
            </a:r>
            <a:r>
              <a:rPr lang="en-US" dirty="0" err="1"/>
              <a:t>binucleate</a:t>
            </a:r>
            <a:r>
              <a:rPr lang="en-US" dirty="0"/>
              <a:t> </a:t>
            </a:r>
            <a:r>
              <a:rPr lang="en-US" dirty="0" err="1"/>
              <a:t>trophoblast</a:t>
            </a:r>
            <a:r>
              <a:rPr lang="en-US" dirty="0"/>
              <a:t> cells during migration into endometrial </a:t>
            </a:r>
            <a:r>
              <a:rPr lang="en-US" dirty="0" err="1"/>
              <a:t>stroma</a:t>
            </a:r>
            <a:r>
              <a:rPr lang="en-US" dirty="0"/>
              <a:t>.</a:t>
            </a:r>
          </a:p>
        </p:txBody>
      </p:sp>
    </p:spTree>
    <p:extLst>
      <p:ext uri="{BB962C8B-B14F-4D97-AF65-F5344CB8AC3E}">
        <p14:creationId xmlns:p14="http://schemas.microsoft.com/office/powerpoint/2010/main" val="8279482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 eq d38 c-a.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57" y="109728"/>
            <a:ext cx="7853043" cy="5376672"/>
          </a:xfrm>
          <a:prstGeom prst="rect">
            <a:avLst/>
          </a:prstGeom>
        </p:spPr>
      </p:pic>
      <p:sp>
        <p:nvSpPr>
          <p:cNvPr id="3" name="Rectangle 2"/>
          <p:cNvSpPr/>
          <p:nvPr/>
        </p:nvSpPr>
        <p:spPr>
          <a:xfrm>
            <a:off x="90286" y="5486221"/>
            <a:ext cx="8596513" cy="1200329"/>
          </a:xfrm>
          <a:prstGeom prst="rect">
            <a:avLst/>
          </a:prstGeom>
        </p:spPr>
        <p:txBody>
          <a:bodyPr wrap="square">
            <a:spAutoFit/>
          </a:bodyPr>
          <a:lstStyle/>
          <a:p>
            <a:r>
              <a:rPr lang="en-US" dirty="0" err="1"/>
              <a:t>Allantochorion</a:t>
            </a:r>
            <a:r>
              <a:rPr lang="en-US" dirty="0"/>
              <a:t> showing large </a:t>
            </a:r>
            <a:r>
              <a:rPr lang="en-US" dirty="0" err="1"/>
              <a:t>allantoic</a:t>
            </a:r>
            <a:r>
              <a:rPr lang="en-US" dirty="0"/>
              <a:t> vessels and smaller endometrial capillaries indenting uterine luminal epithelium</a:t>
            </a:r>
            <a:r>
              <a:rPr lang="en-US" dirty="0" smtClean="0"/>
              <a:t>. Fixation by perfusion of the uterine arteries has removed most of the maternal erythrocytes.</a:t>
            </a:r>
            <a:endParaRPr lang="en-US" dirty="0"/>
          </a:p>
          <a:p>
            <a:r>
              <a:rPr lang="en-US" dirty="0"/>
              <a:t> </a:t>
            </a:r>
          </a:p>
        </p:txBody>
      </p:sp>
    </p:spTree>
    <p:extLst>
      <p:ext uri="{BB962C8B-B14F-4D97-AF65-F5344CB8AC3E}">
        <p14:creationId xmlns:p14="http://schemas.microsoft.com/office/powerpoint/2010/main" val="16806074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7619" y="914400"/>
            <a:ext cx="6858000" cy="3970318"/>
          </a:xfrm>
          <a:prstGeom prst="rect">
            <a:avLst/>
          </a:prstGeom>
        </p:spPr>
        <p:txBody>
          <a:bodyPr wrap="square">
            <a:spAutoFit/>
          </a:bodyPr>
          <a:lstStyle/>
          <a:p>
            <a:r>
              <a:rPr lang="en-US" dirty="0" smtClean="0"/>
              <a:t>EARLY ENDOMETRIAL CUP</a:t>
            </a:r>
          </a:p>
          <a:p>
            <a:r>
              <a:rPr lang="en-US" dirty="0" smtClean="0"/>
              <a:t>Day 42</a:t>
            </a:r>
          </a:p>
          <a:p>
            <a:endParaRPr lang="en-US" dirty="0"/>
          </a:p>
          <a:p>
            <a:r>
              <a:rPr lang="en-US" dirty="0" smtClean="0"/>
              <a:t>Following the initial invasion of the endometrium by </a:t>
            </a:r>
            <a:r>
              <a:rPr lang="en-US" dirty="0" err="1" smtClean="0"/>
              <a:t>binucleate</a:t>
            </a:r>
            <a:r>
              <a:rPr lang="en-US" dirty="0" smtClean="0"/>
              <a:t> </a:t>
            </a:r>
            <a:r>
              <a:rPr lang="en-US" dirty="0" err="1" smtClean="0"/>
              <a:t>trophoblast</a:t>
            </a:r>
            <a:r>
              <a:rPr lang="en-US" dirty="0" smtClean="0"/>
              <a:t> cells, the </a:t>
            </a:r>
            <a:r>
              <a:rPr lang="en-US" dirty="0" err="1" smtClean="0"/>
              <a:t>trophoblast</a:t>
            </a:r>
            <a:r>
              <a:rPr lang="en-US" dirty="0" smtClean="0"/>
              <a:t> cells stop migrating and differentiate into large cup cells.</a:t>
            </a:r>
          </a:p>
          <a:p>
            <a:endParaRPr lang="en-US" dirty="0" smtClean="0"/>
          </a:p>
          <a:p>
            <a:r>
              <a:rPr lang="en-US" dirty="0" smtClean="0"/>
              <a:t>Although the </a:t>
            </a:r>
            <a:r>
              <a:rPr lang="en-US" dirty="0" err="1" smtClean="0"/>
              <a:t>binucleate</a:t>
            </a:r>
            <a:r>
              <a:rPr lang="en-US" dirty="0" smtClean="0"/>
              <a:t> cells penetrate and inhabit the superficial </a:t>
            </a:r>
            <a:r>
              <a:rPr lang="en-US" dirty="0" err="1" smtClean="0"/>
              <a:t>lymphatics</a:t>
            </a:r>
            <a:r>
              <a:rPr lang="en-US" dirty="0" smtClean="0"/>
              <a:t>, they do not enter blood vessels or cause any increase in the already present vasculature.</a:t>
            </a:r>
          </a:p>
          <a:p>
            <a:endParaRPr lang="en-US" dirty="0" smtClean="0"/>
          </a:p>
          <a:p>
            <a:r>
              <a:rPr lang="en-US" dirty="0" smtClean="0"/>
              <a:t>The yolk sac is an increasingly smaller portion of the placental structure, but its constituents remain well vascularized and viable.</a:t>
            </a:r>
          </a:p>
          <a:p>
            <a:endParaRPr lang="en-US" dirty="0"/>
          </a:p>
        </p:txBody>
      </p:sp>
    </p:spTree>
    <p:extLst>
      <p:ext uri="{BB962C8B-B14F-4D97-AF65-F5344CB8AC3E}">
        <p14:creationId xmlns:p14="http://schemas.microsoft.com/office/powerpoint/2010/main" val="3708242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 eq 7-18 summary.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 y="171821"/>
            <a:ext cx="8901966" cy="6305179"/>
          </a:xfrm>
          <a:prstGeom prst="rect">
            <a:avLst/>
          </a:prstGeom>
        </p:spPr>
      </p:pic>
    </p:spTree>
    <p:extLst>
      <p:ext uri="{BB962C8B-B14F-4D97-AF65-F5344CB8AC3E}">
        <p14:creationId xmlns:p14="http://schemas.microsoft.com/office/powerpoint/2010/main" val="981437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 eq d4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88081" y="26188"/>
            <a:ext cx="3932295" cy="5969317"/>
          </a:xfrm>
          <a:prstGeom prst="rect">
            <a:avLst/>
          </a:prstGeom>
        </p:spPr>
      </p:pic>
      <p:sp>
        <p:nvSpPr>
          <p:cNvPr id="4" name="Rectangle 3"/>
          <p:cNvSpPr/>
          <p:nvPr/>
        </p:nvSpPr>
        <p:spPr>
          <a:xfrm>
            <a:off x="129601" y="5257800"/>
            <a:ext cx="4114800" cy="1754327"/>
          </a:xfrm>
          <a:prstGeom prst="rect">
            <a:avLst/>
          </a:prstGeom>
        </p:spPr>
        <p:txBody>
          <a:bodyPr wrap="square">
            <a:spAutoFit/>
          </a:bodyPr>
          <a:lstStyle/>
          <a:p>
            <a:r>
              <a:rPr lang="en-US" dirty="0" smtClean="0"/>
              <a:t> </a:t>
            </a:r>
            <a:endParaRPr lang="en-US" dirty="0"/>
          </a:p>
          <a:p>
            <a:r>
              <a:rPr lang="en-US" dirty="0"/>
              <a:t> </a:t>
            </a:r>
          </a:p>
          <a:p>
            <a:r>
              <a:rPr lang="en-US" dirty="0" smtClean="0"/>
              <a:t>Day 42 </a:t>
            </a:r>
            <a:r>
              <a:rPr lang="en-US" dirty="0" err="1" smtClean="0"/>
              <a:t>Trophoblast</a:t>
            </a:r>
            <a:r>
              <a:rPr lang="en-US" dirty="0" smtClean="0"/>
              <a:t> cells  </a:t>
            </a:r>
            <a:r>
              <a:rPr lang="en-US" dirty="0"/>
              <a:t>form a substantial endometrial cup overlying the </a:t>
            </a:r>
            <a:r>
              <a:rPr lang="en-US" dirty="0" smtClean="0"/>
              <a:t> deeper </a:t>
            </a:r>
            <a:r>
              <a:rPr lang="en-US" dirty="0"/>
              <a:t>regions of the endometrium.</a:t>
            </a:r>
          </a:p>
          <a:p>
            <a:r>
              <a:rPr lang="en-US" dirty="0"/>
              <a:t> </a:t>
            </a:r>
          </a:p>
        </p:txBody>
      </p:sp>
      <p:pic>
        <p:nvPicPr>
          <p:cNvPr id="5" name="Picture 4" descr="01 eq d42.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505" y="76200"/>
            <a:ext cx="4079896" cy="5715000"/>
          </a:xfrm>
          <a:prstGeom prst="rect">
            <a:avLst/>
          </a:prstGeom>
        </p:spPr>
      </p:pic>
      <p:sp>
        <p:nvSpPr>
          <p:cNvPr id="6" name="Rectangle 5"/>
          <p:cNvSpPr/>
          <p:nvPr/>
        </p:nvSpPr>
        <p:spPr>
          <a:xfrm>
            <a:off x="4800600" y="5963311"/>
            <a:ext cx="4460719" cy="646331"/>
          </a:xfrm>
          <a:prstGeom prst="rect">
            <a:avLst/>
          </a:prstGeom>
        </p:spPr>
        <p:txBody>
          <a:bodyPr wrap="square">
            <a:spAutoFit/>
          </a:bodyPr>
          <a:lstStyle/>
          <a:p>
            <a:r>
              <a:rPr lang="en-US" dirty="0" smtClean="0"/>
              <a:t>The </a:t>
            </a:r>
            <a:r>
              <a:rPr lang="en-US" dirty="0" err="1"/>
              <a:t>trophoblast</a:t>
            </a:r>
            <a:r>
              <a:rPr lang="en-US" dirty="0"/>
              <a:t> cells in the </a:t>
            </a:r>
            <a:r>
              <a:rPr lang="en-US" dirty="0" smtClean="0"/>
              <a:t>cup</a:t>
            </a:r>
            <a:r>
              <a:rPr lang="en-US" dirty="0"/>
              <a:t> </a:t>
            </a:r>
            <a:r>
              <a:rPr lang="en-US" dirty="0" smtClean="0"/>
              <a:t>are hypertrophying  and are no longer invading.</a:t>
            </a:r>
            <a:endParaRPr lang="en-US" dirty="0"/>
          </a:p>
        </p:txBody>
      </p:sp>
    </p:spTree>
    <p:extLst>
      <p:ext uri="{BB962C8B-B14F-4D97-AF65-F5344CB8AC3E}">
        <p14:creationId xmlns:p14="http://schemas.microsoft.com/office/powerpoint/2010/main" val="32249758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 eq 42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70788"/>
            <a:ext cx="8424454" cy="5585896"/>
          </a:xfrm>
          <a:prstGeom prst="rect">
            <a:avLst/>
          </a:prstGeom>
        </p:spPr>
      </p:pic>
      <p:sp>
        <p:nvSpPr>
          <p:cNvPr id="4" name="Rectangle 3"/>
          <p:cNvSpPr/>
          <p:nvPr/>
        </p:nvSpPr>
        <p:spPr>
          <a:xfrm>
            <a:off x="381000" y="5791200"/>
            <a:ext cx="8424454" cy="923330"/>
          </a:xfrm>
          <a:prstGeom prst="rect">
            <a:avLst/>
          </a:prstGeom>
        </p:spPr>
        <p:txBody>
          <a:bodyPr wrap="square">
            <a:spAutoFit/>
          </a:bodyPr>
          <a:lstStyle/>
          <a:p>
            <a:r>
              <a:rPr lang="en-US" dirty="0"/>
              <a:t>Most of the </a:t>
            </a:r>
            <a:r>
              <a:rPr lang="en-US" dirty="0" err="1"/>
              <a:t>binucleate</a:t>
            </a:r>
            <a:r>
              <a:rPr lang="en-US" dirty="0"/>
              <a:t> </a:t>
            </a:r>
            <a:r>
              <a:rPr lang="en-US" dirty="0" err="1"/>
              <a:t>trophoblast</a:t>
            </a:r>
            <a:r>
              <a:rPr lang="en-US" dirty="0"/>
              <a:t> cells in the endometrium are enlarged; some of the cells left from the invasion near the lumen are disintegrating.</a:t>
            </a:r>
          </a:p>
          <a:p>
            <a:r>
              <a:rPr lang="en-US" dirty="0"/>
              <a:t> </a:t>
            </a:r>
          </a:p>
        </p:txBody>
      </p:sp>
    </p:spTree>
    <p:extLst>
      <p:ext uri="{BB962C8B-B14F-4D97-AF65-F5344CB8AC3E}">
        <p14:creationId xmlns:p14="http://schemas.microsoft.com/office/powerpoint/2010/main" val="3906764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5 eq d4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1" y="76200"/>
            <a:ext cx="4419600" cy="6048752"/>
          </a:xfrm>
          <a:prstGeom prst="rect">
            <a:avLst/>
          </a:prstGeom>
        </p:spPr>
      </p:pic>
      <p:pic>
        <p:nvPicPr>
          <p:cNvPr id="5" name="Picture 4" descr="07 eq d42.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4354" y="122193"/>
            <a:ext cx="3992391" cy="6050007"/>
          </a:xfrm>
          <a:prstGeom prst="rect">
            <a:avLst/>
          </a:prstGeom>
        </p:spPr>
      </p:pic>
      <p:sp>
        <p:nvSpPr>
          <p:cNvPr id="6" name="Rectangle 5"/>
          <p:cNvSpPr/>
          <p:nvPr/>
        </p:nvSpPr>
        <p:spPr>
          <a:xfrm>
            <a:off x="4923461" y="6111089"/>
            <a:ext cx="4068139" cy="646331"/>
          </a:xfrm>
          <a:prstGeom prst="rect">
            <a:avLst/>
          </a:prstGeom>
        </p:spPr>
        <p:txBody>
          <a:bodyPr wrap="square">
            <a:spAutoFit/>
          </a:bodyPr>
          <a:lstStyle/>
          <a:p>
            <a:r>
              <a:rPr lang="en-US" dirty="0" err="1"/>
              <a:t>Trophoblast</a:t>
            </a:r>
            <a:r>
              <a:rPr lang="en-US" dirty="0"/>
              <a:t> cells have entered a</a:t>
            </a:r>
            <a:r>
              <a:rPr lang="en-US" dirty="0" smtClean="0"/>
              <a:t> </a:t>
            </a:r>
            <a:r>
              <a:rPr lang="en-US" dirty="0"/>
              <a:t>lymphatic vessel </a:t>
            </a:r>
            <a:r>
              <a:rPr lang="en-US" dirty="0" smtClean="0"/>
              <a:t>below a forming cup.</a:t>
            </a:r>
            <a:endParaRPr lang="en-US" dirty="0"/>
          </a:p>
        </p:txBody>
      </p:sp>
      <p:sp>
        <p:nvSpPr>
          <p:cNvPr id="7" name="Rectangle 6"/>
          <p:cNvSpPr/>
          <p:nvPr/>
        </p:nvSpPr>
        <p:spPr>
          <a:xfrm>
            <a:off x="86605" y="6087678"/>
            <a:ext cx="4572000" cy="923330"/>
          </a:xfrm>
          <a:prstGeom prst="rect">
            <a:avLst/>
          </a:prstGeom>
        </p:spPr>
        <p:txBody>
          <a:bodyPr>
            <a:spAutoFit/>
          </a:bodyPr>
          <a:lstStyle/>
          <a:p>
            <a:r>
              <a:rPr lang="en-US" dirty="0"/>
              <a:t>Hypertrophied </a:t>
            </a:r>
            <a:r>
              <a:rPr lang="en-US" dirty="0" err="1"/>
              <a:t>trophoblast</a:t>
            </a:r>
            <a:r>
              <a:rPr lang="en-US" dirty="0"/>
              <a:t> cells in endometrium with numerous lymphocytes.</a:t>
            </a:r>
          </a:p>
          <a:p>
            <a:r>
              <a:rPr lang="en-US" dirty="0"/>
              <a:t> </a:t>
            </a:r>
          </a:p>
        </p:txBody>
      </p:sp>
    </p:spTree>
    <p:extLst>
      <p:ext uri="{BB962C8B-B14F-4D97-AF65-F5344CB8AC3E}">
        <p14:creationId xmlns:p14="http://schemas.microsoft.com/office/powerpoint/2010/main" val="25587705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a eq d42 3.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3421"/>
            <a:ext cx="8077200" cy="6521151"/>
          </a:xfrm>
          <a:prstGeom prst="rect">
            <a:avLst/>
          </a:prstGeom>
        </p:spPr>
      </p:pic>
      <p:sp>
        <p:nvSpPr>
          <p:cNvPr id="3" name="Rectangle 2"/>
          <p:cNvSpPr/>
          <p:nvPr/>
        </p:nvSpPr>
        <p:spPr>
          <a:xfrm>
            <a:off x="2971800" y="6474015"/>
            <a:ext cx="2454518" cy="369332"/>
          </a:xfrm>
          <a:prstGeom prst="rect">
            <a:avLst/>
          </a:prstGeom>
        </p:spPr>
        <p:txBody>
          <a:bodyPr wrap="none">
            <a:spAutoFit/>
          </a:bodyPr>
          <a:lstStyle/>
          <a:p>
            <a:r>
              <a:rPr lang="en-US" dirty="0" smtClean="0"/>
              <a:t> </a:t>
            </a:r>
            <a:r>
              <a:rPr lang="en-US" dirty="0"/>
              <a:t>Differentiating cup cells </a:t>
            </a:r>
          </a:p>
        </p:txBody>
      </p:sp>
    </p:spTree>
    <p:extLst>
      <p:ext uri="{BB962C8B-B14F-4D97-AF65-F5344CB8AC3E}">
        <p14:creationId xmlns:p14="http://schemas.microsoft.com/office/powerpoint/2010/main" val="15294636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 eq d4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92034"/>
            <a:ext cx="5622068" cy="3670366"/>
          </a:xfrm>
          <a:prstGeom prst="rect">
            <a:avLst/>
          </a:prstGeom>
        </p:spPr>
      </p:pic>
      <p:pic>
        <p:nvPicPr>
          <p:cNvPr id="3" name="Picture 2" descr="09 eq d42.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0592" y="250834"/>
            <a:ext cx="3367208" cy="4646619"/>
          </a:xfrm>
          <a:prstGeom prst="rect">
            <a:avLst/>
          </a:prstGeom>
        </p:spPr>
      </p:pic>
      <p:sp>
        <p:nvSpPr>
          <p:cNvPr id="4" name="Rectangle 3"/>
          <p:cNvSpPr/>
          <p:nvPr/>
        </p:nvSpPr>
        <p:spPr>
          <a:xfrm>
            <a:off x="304800" y="3974123"/>
            <a:ext cx="4572000" cy="923330"/>
          </a:xfrm>
          <a:prstGeom prst="rect">
            <a:avLst/>
          </a:prstGeom>
        </p:spPr>
        <p:txBody>
          <a:bodyPr>
            <a:spAutoFit/>
          </a:bodyPr>
          <a:lstStyle/>
          <a:p>
            <a:r>
              <a:rPr lang="en-US" dirty="0"/>
              <a:t>Invasion of a lymphatic vessel. Note the healthy adjacent endometrial glands </a:t>
            </a:r>
            <a:r>
              <a:rPr lang="en-US" dirty="0" smtClean="0"/>
              <a:t>and small </a:t>
            </a:r>
            <a:r>
              <a:rPr lang="en-US" dirty="0" err="1" smtClean="0"/>
              <a:t>uninvaded</a:t>
            </a:r>
            <a:r>
              <a:rPr lang="en-US" dirty="0" smtClean="0"/>
              <a:t> </a:t>
            </a:r>
            <a:r>
              <a:rPr lang="en-US" dirty="0"/>
              <a:t>capillaries in the endometrium.</a:t>
            </a:r>
          </a:p>
        </p:txBody>
      </p:sp>
      <p:sp>
        <p:nvSpPr>
          <p:cNvPr id="5" name="Rectangle 4"/>
          <p:cNvSpPr/>
          <p:nvPr/>
        </p:nvSpPr>
        <p:spPr>
          <a:xfrm>
            <a:off x="5700592" y="4898847"/>
            <a:ext cx="3367208" cy="923330"/>
          </a:xfrm>
          <a:prstGeom prst="rect">
            <a:avLst/>
          </a:prstGeom>
        </p:spPr>
        <p:txBody>
          <a:bodyPr wrap="square">
            <a:spAutoFit/>
          </a:bodyPr>
          <a:lstStyle/>
          <a:p>
            <a:r>
              <a:rPr lang="en-US" dirty="0" err="1"/>
              <a:t>Trophoblast</a:t>
            </a:r>
            <a:r>
              <a:rPr lang="en-US" dirty="0"/>
              <a:t> cells in a lymphatic vessel. Note the thin endothelial cells lining the lymphatic. </a:t>
            </a:r>
          </a:p>
        </p:txBody>
      </p:sp>
    </p:spTree>
    <p:extLst>
      <p:ext uri="{BB962C8B-B14F-4D97-AF65-F5344CB8AC3E}">
        <p14:creationId xmlns:p14="http://schemas.microsoft.com/office/powerpoint/2010/main" val="2736137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a eq d42 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139" y="15631"/>
            <a:ext cx="7327314" cy="6465277"/>
          </a:xfrm>
          <a:prstGeom prst="rect">
            <a:avLst/>
          </a:prstGeom>
        </p:spPr>
      </p:pic>
      <p:sp>
        <p:nvSpPr>
          <p:cNvPr id="3" name="Rectangle 2"/>
          <p:cNvSpPr/>
          <p:nvPr/>
        </p:nvSpPr>
        <p:spPr>
          <a:xfrm>
            <a:off x="457200" y="6414477"/>
            <a:ext cx="8991600" cy="646331"/>
          </a:xfrm>
          <a:prstGeom prst="rect">
            <a:avLst/>
          </a:prstGeom>
        </p:spPr>
        <p:txBody>
          <a:bodyPr wrap="square">
            <a:spAutoFit/>
          </a:bodyPr>
          <a:lstStyle/>
          <a:p>
            <a:r>
              <a:rPr lang="en-US" dirty="0"/>
              <a:t>A </a:t>
            </a:r>
            <a:r>
              <a:rPr lang="en-US" dirty="0" err="1"/>
              <a:t>trophoblast</a:t>
            </a:r>
            <a:r>
              <a:rPr lang="en-US" dirty="0"/>
              <a:t> cell on the right is adjacent to an unmodified maternal </a:t>
            </a:r>
            <a:r>
              <a:rPr lang="en-US" dirty="0" smtClean="0"/>
              <a:t>vessel.</a:t>
            </a:r>
            <a:endParaRPr lang="en-US" dirty="0"/>
          </a:p>
          <a:p>
            <a:r>
              <a:rPr lang="en-US" dirty="0"/>
              <a:t> </a:t>
            </a:r>
          </a:p>
        </p:txBody>
      </p:sp>
    </p:spTree>
    <p:extLst>
      <p:ext uri="{BB962C8B-B14F-4D97-AF65-F5344CB8AC3E}">
        <p14:creationId xmlns:p14="http://schemas.microsoft.com/office/powerpoint/2010/main" val="36484544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c eq 42d 5.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432" y="64135"/>
            <a:ext cx="7504567" cy="6368931"/>
          </a:xfrm>
          <a:prstGeom prst="rect">
            <a:avLst/>
          </a:prstGeom>
        </p:spPr>
      </p:pic>
      <p:sp>
        <p:nvSpPr>
          <p:cNvPr id="3" name="Rectangle 2"/>
          <p:cNvSpPr/>
          <p:nvPr/>
        </p:nvSpPr>
        <p:spPr>
          <a:xfrm>
            <a:off x="152400" y="6433066"/>
            <a:ext cx="8991600" cy="369332"/>
          </a:xfrm>
          <a:prstGeom prst="rect">
            <a:avLst/>
          </a:prstGeom>
        </p:spPr>
        <p:txBody>
          <a:bodyPr wrap="square">
            <a:spAutoFit/>
          </a:bodyPr>
          <a:lstStyle/>
          <a:p>
            <a:r>
              <a:rPr lang="en-US" dirty="0"/>
              <a:t>Note the large Golgi zone to the right of the cup cell nucleus </a:t>
            </a:r>
          </a:p>
        </p:txBody>
      </p:sp>
    </p:spTree>
    <p:extLst>
      <p:ext uri="{BB962C8B-B14F-4D97-AF65-F5344CB8AC3E}">
        <p14:creationId xmlns:p14="http://schemas.microsoft.com/office/powerpoint/2010/main" val="28115988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b eq d42 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76200"/>
            <a:ext cx="8058912" cy="6303264"/>
          </a:xfrm>
          <a:prstGeom prst="rect">
            <a:avLst/>
          </a:prstGeom>
        </p:spPr>
      </p:pic>
      <p:sp>
        <p:nvSpPr>
          <p:cNvPr id="3" name="Rectangle 2"/>
          <p:cNvSpPr/>
          <p:nvPr/>
        </p:nvSpPr>
        <p:spPr>
          <a:xfrm>
            <a:off x="623277" y="6379464"/>
            <a:ext cx="8763000" cy="646331"/>
          </a:xfrm>
          <a:prstGeom prst="rect">
            <a:avLst/>
          </a:prstGeom>
        </p:spPr>
        <p:txBody>
          <a:bodyPr wrap="square">
            <a:spAutoFit/>
          </a:bodyPr>
          <a:lstStyle/>
          <a:p>
            <a:r>
              <a:rPr lang="en-US" dirty="0" err="1"/>
              <a:t>Trophoblast</a:t>
            </a:r>
            <a:r>
              <a:rPr lang="en-US" dirty="0"/>
              <a:t> cells that are differentiating into cup cells.</a:t>
            </a:r>
          </a:p>
          <a:p>
            <a:r>
              <a:rPr lang="en-US" dirty="0"/>
              <a:t> </a:t>
            </a:r>
          </a:p>
        </p:txBody>
      </p:sp>
    </p:spTree>
    <p:extLst>
      <p:ext uri="{BB962C8B-B14F-4D97-AF65-F5344CB8AC3E}">
        <p14:creationId xmlns:p14="http://schemas.microsoft.com/office/powerpoint/2010/main" val="42688704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 eq d4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117927"/>
            <a:ext cx="8236816" cy="5444673"/>
          </a:xfrm>
          <a:prstGeom prst="rect">
            <a:avLst/>
          </a:prstGeom>
        </p:spPr>
      </p:pic>
      <p:sp>
        <p:nvSpPr>
          <p:cNvPr id="3" name="Rectangle 2"/>
          <p:cNvSpPr/>
          <p:nvPr/>
        </p:nvSpPr>
        <p:spPr>
          <a:xfrm>
            <a:off x="381000" y="5719465"/>
            <a:ext cx="8236816" cy="923330"/>
          </a:xfrm>
          <a:prstGeom prst="rect">
            <a:avLst/>
          </a:prstGeom>
        </p:spPr>
        <p:txBody>
          <a:bodyPr wrap="square">
            <a:spAutoFit/>
          </a:bodyPr>
          <a:lstStyle/>
          <a:p>
            <a:r>
              <a:rPr lang="en-US" dirty="0" err="1"/>
              <a:t>Allantochorion</a:t>
            </a:r>
            <a:r>
              <a:rPr lang="en-US" dirty="0"/>
              <a:t> is closely associated with endometrial luminal epithelium. There tends to be an irregular space </a:t>
            </a:r>
            <a:r>
              <a:rPr lang="en-US" dirty="0" smtClean="0"/>
              <a:t>between connective tissue underlying the </a:t>
            </a:r>
            <a:r>
              <a:rPr lang="en-US" dirty="0"/>
              <a:t>endodermal lining of the allantois above and the region rich in </a:t>
            </a:r>
            <a:r>
              <a:rPr lang="en-US" dirty="0" err="1"/>
              <a:t>allantoic</a:t>
            </a:r>
            <a:r>
              <a:rPr lang="en-US" dirty="0"/>
              <a:t> vessels adjacent to </a:t>
            </a:r>
            <a:r>
              <a:rPr lang="en-US" dirty="0" err="1"/>
              <a:t>trophoblast</a:t>
            </a:r>
            <a:r>
              <a:rPr lang="en-US" dirty="0"/>
              <a:t>.</a:t>
            </a:r>
          </a:p>
        </p:txBody>
      </p:sp>
    </p:spTree>
    <p:extLst>
      <p:ext uri="{BB962C8B-B14F-4D97-AF65-F5344CB8AC3E}">
        <p14:creationId xmlns:p14="http://schemas.microsoft.com/office/powerpoint/2010/main" val="30549400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 eq d4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369" y="0"/>
            <a:ext cx="4467621" cy="6784781"/>
          </a:xfrm>
          <a:prstGeom prst="rect">
            <a:avLst/>
          </a:prstGeom>
        </p:spPr>
      </p:pic>
      <p:sp>
        <p:nvSpPr>
          <p:cNvPr id="3" name="Rectangle 2"/>
          <p:cNvSpPr/>
          <p:nvPr/>
        </p:nvSpPr>
        <p:spPr>
          <a:xfrm>
            <a:off x="5181600" y="424934"/>
            <a:ext cx="3099376" cy="369332"/>
          </a:xfrm>
          <a:prstGeom prst="rect">
            <a:avLst/>
          </a:prstGeom>
        </p:spPr>
        <p:txBody>
          <a:bodyPr wrap="none">
            <a:spAutoFit/>
          </a:bodyPr>
          <a:lstStyle/>
          <a:p>
            <a:r>
              <a:rPr lang="en-US" dirty="0" err="1"/>
              <a:t>Allantochorion</a:t>
            </a:r>
            <a:r>
              <a:rPr lang="en-US" dirty="0"/>
              <a:t> overlying a cup.</a:t>
            </a:r>
          </a:p>
        </p:txBody>
      </p:sp>
    </p:spTree>
    <p:extLst>
      <p:ext uri="{BB962C8B-B14F-4D97-AF65-F5344CB8AC3E}">
        <p14:creationId xmlns:p14="http://schemas.microsoft.com/office/powerpoint/2010/main" val="338330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066800"/>
            <a:ext cx="7391400" cy="1200329"/>
          </a:xfrm>
          <a:prstGeom prst="rect">
            <a:avLst/>
          </a:prstGeom>
        </p:spPr>
        <p:txBody>
          <a:bodyPr wrap="square">
            <a:spAutoFit/>
          </a:bodyPr>
          <a:lstStyle/>
          <a:p>
            <a:r>
              <a:rPr lang="en-US" dirty="0" smtClean="0"/>
              <a:t>FIXED BUT UNIMPLANTED BLASTOCYST STAGE</a:t>
            </a:r>
          </a:p>
          <a:p>
            <a:endParaRPr lang="en-US" dirty="0"/>
          </a:p>
          <a:p>
            <a:r>
              <a:rPr lang="en-US" dirty="0" smtClean="0"/>
              <a:t>After day 16 the blastocyst is fixed in position within the uterus. </a:t>
            </a:r>
          </a:p>
          <a:p>
            <a:r>
              <a:rPr lang="en-US" dirty="0" smtClean="0"/>
              <a:t>Since it is still surrounded by the capsule, it cannot be considered implanted. </a:t>
            </a:r>
            <a:endParaRPr lang="en-US" dirty="0"/>
          </a:p>
        </p:txBody>
      </p:sp>
    </p:spTree>
    <p:extLst>
      <p:ext uri="{BB962C8B-B14F-4D97-AF65-F5344CB8AC3E}">
        <p14:creationId xmlns:p14="http://schemas.microsoft.com/office/powerpoint/2010/main" val="34493361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 eq d4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52" y="76200"/>
            <a:ext cx="9119548" cy="6019800"/>
          </a:xfrm>
          <a:prstGeom prst="rect">
            <a:avLst/>
          </a:prstGeom>
        </p:spPr>
      </p:pic>
      <p:sp>
        <p:nvSpPr>
          <p:cNvPr id="3" name="Rectangle 2"/>
          <p:cNvSpPr/>
          <p:nvPr/>
        </p:nvSpPr>
        <p:spPr>
          <a:xfrm>
            <a:off x="609600" y="6089746"/>
            <a:ext cx="8077200" cy="646331"/>
          </a:xfrm>
          <a:prstGeom prst="rect">
            <a:avLst/>
          </a:prstGeom>
        </p:spPr>
        <p:txBody>
          <a:bodyPr wrap="square">
            <a:spAutoFit/>
          </a:bodyPr>
          <a:lstStyle/>
          <a:p>
            <a:r>
              <a:rPr lang="en-US" dirty="0"/>
              <a:t>The annulus associated with sinus </a:t>
            </a:r>
            <a:r>
              <a:rPr lang="en-US" dirty="0" err="1"/>
              <a:t>terminalis</a:t>
            </a:r>
            <a:r>
              <a:rPr lang="en-US" dirty="0"/>
              <a:t> is on the right. A short stretch of </a:t>
            </a:r>
            <a:r>
              <a:rPr lang="en-US" dirty="0" err="1"/>
              <a:t>choriovitelline</a:t>
            </a:r>
            <a:r>
              <a:rPr lang="en-US" dirty="0"/>
              <a:t> placenta is on the left. Free yolk sac is above left. </a:t>
            </a:r>
          </a:p>
        </p:txBody>
      </p:sp>
    </p:spTree>
    <p:extLst>
      <p:ext uri="{BB962C8B-B14F-4D97-AF65-F5344CB8AC3E}">
        <p14:creationId xmlns:p14="http://schemas.microsoft.com/office/powerpoint/2010/main" val="22184881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 eq d4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277" y="23446"/>
            <a:ext cx="8192793" cy="5715000"/>
          </a:xfrm>
          <a:prstGeom prst="rect">
            <a:avLst/>
          </a:prstGeom>
        </p:spPr>
      </p:pic>
      <p:sp>
        <p:nvSpPr>
          <p:cNvPr id="3" name="Rectangle 2"/>
          <p:cNvSpPr/>
          <p:nvPr/>
        </p:nvSpPr>
        <p:spPr>
          <a:xfrm>
            <a:off x="152400" y="5791200"/>
            <a:ext cx="8991600" cy="923330"/>
          </a:xfrm>
          <a:prstGeom prst="rect">
            <a:avLst/>
          </a:prstGeom>
        </p:spPr>
        <p:txBody>
          <a:bodyPr wrap="square">
            <a:spAutoFit/>
          </a:bodyPr>
          <a:lstStyle/>
          <a:p>
            <a:r>
              <a:rPr lang="en-US" dirty="0" smtClean="0"/>
              <a:t> </a:t>
            </a:r>
            <a:r>
              <a:rPr lang="en-US" dirty="0" err="1"/>
              <a:t>Choriovitelline</a:t>
            </a:r>
            <a:r>
              <a:rPr lang="en-US" dirty="0"/>
              <a:t> placenta. Note that </a:t>
            </a:r>
            <a:r>
              <a:rPr lang="en-US" dirty="0" err="1"/>
              <a:t>vitelline</a:t>
            </a:r>
            <a:r>
              <a:rPr lang="en-US" dirty="0"/>
              <a:t> vessels are close to overlying endoderm, and connective tissue overlying </a:t>
            </a:r>
            <a:r>
              <a:rPr lang="en-US" dirty="0" err="1"/>
              <a:t>trophoblast</a:t>
            </a:r>
            <a:r>
              <a:rPr lang="en-US" dirty="0"/>
              <a:t> is denser</a:t>
            </a:r>
            <a:r>
              <a:rPr lang="en-US" dirty="0" smtClean="0"/>
              <a:t>. Note also that there is extracellular material between the </a:t>
            </a:r>
            <a:r>
              <a:rPr lang="en-US" dirty="0" err="1" smtClean="0"/>
              <a:t>trophoblast</a:t>
            </a:r>
            <a:r>
              <a:rPr lang="en-US" dirty="0" smtClean="0"/>
              <a:t> and the uterine </a:t>
            </a:r>
            <a:r>
              <a:rPr lang="en-US" smtClean="0"/>
              <a:t>luminal epithelium.</a:t>
            </a:r>
            <a:endParaRPr lang="en-US" dirty="0"/>
          </a:p>
        </p:txBody>
      </p:sp>
    </p:spTree>
    <p:extLst>
      <p:ext uri="{BB962C8B-B14F-4D97-AF65-F5344CB8AC3E}">
        <p14:creationId xmlns:p14="http://schemas.microsoft.com/office/powerpoint/2010/main" val="5676897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914400"/>
            <a:ext cx="4343400" cy="1200329"/>
          </a:xfrm>
          <a:prstGeom prst="rect">
            <a:avLst/>
          </a:prstGeom>
        </p:spPr>
        <p:txBody>
          <a:bodyPr wrap="square">
            <a:spAutoFit/>
          </a:bodyPr>
          <a:lstStyle/>
          <a:p>
            <a:r>
              <a:rPr lang="en-US" dirty="0" smtClean="0"/>
              <a:t>ENDOMETRIAL CUP</a:t>
            </a:r>
          </a:p>
          <a:p>
            <a:endParaRPr lang="en-US" dirty="0"/>
          </a:p>
          <a:p>
            <a:r>
              <a:rPr lang="en-US" dirty="0" smtClean="0"/>
              <a:t>Day  45 – 51</a:t>
            </a:r>
          </a:p>
          <a:p>
            <a:r>
              <a:rPr lang="en-US" dirty="0" smtClean="0"/>
              <a:t>Slides 132 - 156</a:t>
            </a:r>
            <a:endParaRPr lang="en-US" dirty="0"/>
          </a:p>
        </p:txBody>
      </p:sp>
    </p:spTree>
    <p:extLst>
      <p:ext uri="{BB962C8B-B14F-4D97-AF65-F5344CB8AC3E}">
        <p14:creationId xmlns:p14="http://schemas.microsoft.com/office/powerpoint/2010/main" val="30392429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eq d45 -9.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160" y="69949"/>
            <a:ext cx="8947448" cy="5994789"/>
          </a:xfrm>
          <a:prstGeom prst="rect">
            <a:avLst/>
          </a:prstGeom>
        </p:spPr>
      </p:pic>
      <p:sp>
        <p:nvSpPr>
          <p:cNvPr id="3" name="Rectangle 2"/>
          <p:cNvSpPr/>
          <p:nvPr/>
        </p:nvSpPr>
        <p:spPr>
          <a:xfrm>
            <a:off x="3505200" y="6248400"/>
            <a:ext cx="1354270" cy="369332"/>
          </a:xfrm>
          <a:prstGeom prst="rect">
            <a:avLst/>
          </a:prstGeom>
        </p:spPr>
        <p:txBody>
          <a:bodyPr wrap="none">
            <a:spAutoFit/>
          </a:bodyPr>
          <a:lstStyle/>
          <a:p>
            <a:r>
              <a:rPr lang="en-US" dirty="0"/>
              <a:t>Day 45 </a:t>
            </a:r>
            <a:r>
              <a:rPr lang="en-US" dirty="0" smtClean="0"/>
              <a:t>fetus </a:t>
            </a:r>
            <a:endParaRPr lang="en-US" dirty="0"/>
          </a:p>
        </p:txBody>
      </p:sp>
    </p:spTree>
    <p:extLst>
      <p:ext uri="{BB962C8B-B14F-4D97-AF65-F5344CB8AC3E}">
        <p14:creationId xmlns:p14="http://schemas.microsoft.com/office/powerpoint/2010/main" val="31223320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 eq d45 -10.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06" y="0"/>
            <a:ext cx="4768745" cy="6781800"/>
          </a:xfrm>
          <a:prstGeom prst="rect">
            <a:avLst/>
          </a:prstGeom>
        </p:spPr>
      </p:pic>
      <p:sp>
        <p:nvSpPr>
          <p:cNvPr id="4" name="Rectangle 3"/>
          <p:cNvSpPr/>
          <p:nvPr/>
        </p:nvSpPr>
        <p:spPr>
          <a:xfrm>
            <a:off x="4848351" y="457200"/>
            <a:ext cx="1905000" cy="2031325"/>
          </a:xfrm>
          <a:prstGeom prst="rect">
            <a:avLst/>
          </a:prstGeom>
        </p:spPr>
        <p:txBody>
          <a:bodyPr wrap="square">
            <a:spAutoFit/>
          </a:bodyPr>
          <a:lstStyle/>
          <a:p>
            <a:r>
              <a:rPr lang="en-US" dirty="0"/>
              <a:t>Cup cells </a:t>
            </a:r>
            <a:r>
              <a:rPr lang="en-US" dirty="0" smtClean="0"/>
              <a:t>between </a:t>
            </a:r>
            <a:r>
              <a:rPr lang="en-US" dirty="0"/>
              <a:t>endometrial glands. The more superficial </a:t>
            </a:r>
            <a:r>
              <a:rPr lang="en-US" dirty="0" err="1"/>
              <a:t>trophoblast</a:t>
            </a:r>
            <a:r>
              <a:rPr lang="en-US" dirty="0"/>
              <a:t> cells have not hypertrophied. </a:t>
            </a:r>
          </a:p>
        </p:txBody>
      </p:sp>
      <p:sp>
        <p:nvSpPr>
          <p:cNvPr id="5" name="Rectangle 4"/>
          <p:cNvSpPr/>
          <p:nvPr/>
        </p:nvSpPr>
        <p:spPr>
          <a:xfrm>
            <a:off x="6096000" y="6135469"/>
            <a:ext cx="3048000" cy="646331"/>
          </a:xfrm>
          <a:prstGeom prst="rect">
            <a:avLst/>
          </a:prstGeom>
        </p:spPr>
        <p:txBody>
          <a:bodyPr wrap="square">
            <a:spAutoFit/>
          </a:bodyPr>
          <a:lstStyle/>
          <a:p>
            <a:r>
              <a:rPr lang="en-US" dirty="0"/>
              <a:t>The cup cells extend through 2/3 of the endometrium </a:t>
            </a:r>
          </a:p>
        </p:txBody>
      </p:sp>
      <p:pic>
        <p:nvPicPr>
          <p:cNvPr id="6" name="Picture 5" descr="03 eq 45d _Pan.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0400" y="418386"/>
            <a:ext cx="1915082" cy="5717083"/>
          </a:xfrm>
          <a:prstGeom prst="rect">
            <a:avLst/>
          </a:prstGeom>
        </p:spPr>
      </p:pic>
    </p:spTree>
    <p:extLst>
      <p:ext uri="{BB962C8B-B14F-4D97-AF65-F5344CB8AC3E}">
        <p14:creationId xmlns:p14="http://schemas.microsoft.com/office/powerpoint/2010/main" val="19599529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a eq d47 tgfa-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354" y="76200"/>
            <a:ext cx="4572000" cy="6557212"/>
          </a:xfrm>
          <a:prstGeom prst="rect">
            <a:avLst/>
          </a:prstGeom>
        </p:spPr>
      </p:pic>
      <p:sp>
        <p:nvSpPr>
          <p:cNvPr id="3" name="Rectangle 2"/>
          <p:cNvSpPr/>
          <p:nvPr/>
        </p:nvSpPr>
        <p:spPr>
          <a:xfrm>
            <a:off x="5375030" y="1143000"/>
            <a:ext cx="2168769" cy="2031325"/>
          </a:xfrm>
          <a:prstGeom prst="rect">
            <a:avLst/>
          </a:prstGeom>
        </p:spPr>
        <p:txBody>
          <a:bodyPr wrap="square">
            <a:spAutoFit/>
          </a:bodyPr>
          <a:lstStyle/>
          <a:p>
            <a:r>
              <a:rPr lang="en-US" dirty="0"/>
              <a:t>The distribution of </a:t>
            </a:r>
            <a:r>
              <a:rPr lang="en-US" dirty="0" err="1"/>
              <a:t>TGFa</a:t>
            </a:r>
            <a:r>
              <a:rPr lang="en-US" dirty="0"/>
              <a:t> demonstrates that there is modification of upper portions of glands within the cup.</a:t>
            </a:r>
          </a:p>
        </p:txBody>
      </p:sp>
    </p:spTree>
    <p:extLst>
      <p:ext uri="{BB962C8B-B14F-4D97-AF65-F5344CB8AC3E}">
        <p14:creationId xmlns:p14="http://schemas.microsoft.com/office/powerpoint/2010/main" val="10586016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b eq d45 1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461" y="8597"/>
            <a:ext cx="4419600" cy="4836543"/>
          </a:xfrm>
          <a:prstGeom prst="rect">
            <a:avLst/>
          </a:prstGeom>
        </p:spPr>
      </p:pic>
      <p:pic>
        <p:nvPicPr>
          <p:cNvPr id="3" name="Picture 2" descr="05 eq d45 14.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7246" y="-1954"/>
            <a:ext cx="3743569" cy="5365783"/>
          </a:xfrm>
          <a:prstGeom prst="rect">
            <a:avLst/>
          </a:prstGeom>
        </p:spPr>
      </p:pic>
      <p:sp>
        <p:nvSpPr>
          <p:cNvPr id="4" name="Rectangle 3"/>
          <p:cNvSpPr/>
          <p:nvPr/>
        </p:nvSpPr>
        <p:spPr>
          <a:xfrm>
            <a:off x="121138" y="4953000"/>
            <a:ext cx="4572000" cy="923330"/>
          </a:xfrm>
          <a:prstGeom prst="rect">
            <a:avLst/>
          </a:prstGeom>
        </p:spPr>
        <p:txBody>
          <a:bodyPr>
            <a:spAutoFit/>
          </a:bodyPr>
          <a:lstStyle/>
          <a:p>
            <a:r>
              <a:rPr lang="en-US" dirty="0"/>
              <a:t>Region where luminal epithelium overlies a cup. There is no hypertrophy of the endothelium of the blood vessels in the cup. </a:t>
            </a:r>
          </a:p>
        </p:txBody>
      </p:sp>
      <p:sp>
        <p:nvSpPr>
          <p:cNvPr id="5" name="Rectangle 4"/>
          <p:cNvSpPr/>
          <p:nvPr/>
        </p:nvSpPr>
        <p:spPr>
          <a:xfrm>
            <a:off x="4679461" y="5380672"/>
            <a:ext cx="4572000" cy="1477328"/>
          </a:xfrm>
          <a:prstGeom prst="rect">
            <a:avLst/>
          </a:prstGeom>
        </p:spPr>
        <p:txBody>
          <a:bodyPr>
            <a:spAutoFit/>
          </a:bodyPr>
          <a:lstStyle/>
          <a:p>
            <a:r>
              <a:rPr lang="en-US" dirty="0"/>
              <a:t>Cup </a:t>
            </a:r>
            <a:r>
              <a:rPr lang="en-US" dirty="0" smtClean="0"/>
              <a:t>cells between </a:t>
            </a:r>
            <a:r>
              <a:rPr lang="en-US" dirty="0"/>
              <a:t>a gland on the left and endometrial capillary on the right. There is no increase in number of vessels when </a:t>
            </a:r>
            <a:r>
              <a:rPr lang="en-US" dirty="0" err="1"/>
              <a:t>trophoblast</a:t>
            </a:r>
            <a:r>
              <a:rPr lang="en-US" dirty="0"/>
              <a:t> </a:t>
            </a:r>
            <a:r>
              <a:rPr lang="en-US" dirty="0" err="1"/>
              <a:t>binucleate</a:t>
            </a:r>
            <a:r>
              <a:rPr lang="en-US" dirty="0"/>
              <a:t> cells enlarge to form a cup. Consequently cup areas appear pale. </a:t>
            </a:r>
          </a:p>
        </p:txBody>
      </p:sp>
    </p:spTree>
    <p:extLst>
      <p:ext uri="{BB962C8B-B14F-4D97-AF65-F5344CB8AC3E}">
        <p14:creationId xmlns:p14="http://schemas.microsoft.com/office/powerpoint/2010/main" val="21426519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b eq d47 cupb-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5" y="0"/>
            <a:ext cx="6312993" cy="6858000"/>
          </a:xfrm>
          <a:prstGeom prst="rect">
            <a:avLst/>
          </a:prstGeom>
        </p:spPr>
      </p:pic>
      <p:sp>
        <p:nvSpPr>
          <p:cNvPr id="3" name="Rectangle 2"/>
          <p:cNvSpPr/>
          <p:nvPr/>
        </p:nvSpPr>
        <p:spPr>
          <a:xfrm>
            <a:off x="6553200" y="1850292"/>
            <a:ext cx="2819400" cy="1754327"/>
          </a:xfrm>
          <a:prstGeom prst="rect">
            <a:avLst/>
          </a:prstGeom>
        </p:spPr>
        <p:txBody>
          <a:bodyPr wrap="square">
            <a:spAutoFit/>
          </a:bodyPr>
          <a:lstStyle/>
          <a:p>
            <a:r>
              <a:rPr lang="en-US" dirty="0"/>
              <a:t>Healthy cup cells below, gland cells above</a:t>
            </a:r>
            <a:r>
              <a:rPr lang="en-US" dirty="0" smtClean="0"/>
              <a:t>. Unlike during invasion, the cup cells are outside the basal lamina of the gland cells.</a:t>
            </a:r>
            <a:endParaRPr lang="en-US" dirty="0"/>
          </a:p>
          <a:p>
            <a:r>
              <a:rPr lang="en-US" dirty="0"/>
              <a:t> </a:t>
            </a:r>
          </a:p>
        </p:txBody>
      </p:sp>
    </p:spTree>
    <p:extLst>
      <p:ext uri="{BB962C8B-B14F-4D97-AF65-F5344CB8AC3E}">
        <p14:creationId xmlns:p14="http://schemas.microsoft.com/office/powerpoint/2010/main" val="30152051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 eq d45 15.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71" y="367622"/>
            <a:ext cx="2711029" cy="3823378"/>
          </a:xfrm>
          <a:prstGeom prst="rect">
            <a:avLst/>
          </a:prstGeom>
        </p:spPr>
      </p:pic>
      <p:pic>
        <p:nvPicPr>
          <p:cNvPr id="4" name="Picture 3" descr="08 eq d47 17.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451473"/>
            <a:ext cx="2751182" cy="3920976"/>
          </a:xfrm>
          <a:prstGeom prst="rect">
            <a:avLst/>
          </a:prstGeom>
        </p:spPr>
      </p:pic>
      <p:pic>
        <p:nvPicPr>
          <p:cNvPr id="5" name="Picture 4" descr="07 d47 -16.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0" y="418258"/>
            <a:ext cx="2807112" cy="3828857"/>
          </a:xfrm>
          <a:prstGeom prst="rect">
            <a:avLst/>
          </a:prstGeom>
        </p:spPr>
      </p:pic>
      <p:sp>
        <p:nvSpPr>
          <p:cNvPr id="6" name="Rectangle 5"/>
          <p:cNvSpPr/>
          <p:nvPr/>
        </p:nvSpPr>
        <p:spPr>
          <a:xfrm>
            <a:off x="152400" y="4372112"/>
            <a:ext cx="2438400" cy="1477328"/>
          </a:xfrm>
          <a:prstGeom prst="rect">
            <a:avLst/>
          </a:prstGeom>
        </p:spPr>
        <p:txBody>
          <a:bodyPr wrap="square">
            <a:spAutoFit/>
          </a:bodyPr>
          <a:lstStyle/>
          <a:p>
            <a:r>
              <a:rPr lang="en-US" dirty="0"/>
              <a:t>Cup cells that have entered a lymphatic vessel have hypertrophied.</a:t>
            </a:r>
          </a:p>
          <a:p>
            <a:r>
              <a:rPr lang="en-US" dirty="0"/>
              <a:t> </a:t>
            </a:r>
          </a:p>
        </p:txBody>
      </p:sp>
      <p:sp>
        <p:nvSpPr>
          <p:cNvPr id="7" name="Rectangle 6"/>
          <p:cNvSpPr/>
          <p:nvPr/>
        </p:nvSpPr>
        <p:spPr>
          <a:xfrm>
            <a:off x="2901462" y="4419600"/>
            <a:ext cx="3194538" cy="1200329"/>
          </a:xfrm>
          <a:prstGeom prst="rect">
            <a:avLst/>
          </a:prstGeom>
        </p:spPr>
        <p:txBody>
          <a:bodyPr wrap="square">
            <a:spAutoFit/>
          </a:bodyPr>
          <a:lstStyle/>
          <a:p>
            <a:r>
              <a:rPr lang="en-US" dirty="0"/>
              <a:t>Cup cells in a lymphatic. Endometrial vessels are </a:t>
            </a:r>
            <a:r>
              <a:rPr lang="en-US" dirty="0" err="1"/>
              <a:t>immunostained</a:t>
            </a:r>
            <a:r>
              <a:rPr lang="en-US" dirty="0"/>
              <a:t> for Factor VIII antigen. </a:t>
            </a:r>
          </a:p>
        </p:txBody>
      </p:sp>
      <p:sp>
        <p:nvSpPr>
          <p:cNvPr id="8" name="Rectangle 7"/>
          <p:cNvSpPr/>
          <p:nvPr/>
        </p:nvSpPr>
        <p:spPr>
          <a:xfrm>
            <a:off x="6248400" y="4419600"/>
            <a:ext cx="2743200" cy="1200329"/>
          </a:xfrm>
          <a:prstGeom prst="rect">
            <a:avLst/>
          </a:prstGeom>
        </p:spPr>
        <p:txBody>
          <a:bodyPr wrap="square">
            <a:spAutoFit/>
          </a:bodyPr>
          <a:lstStyle/>
          <a:p>
            <a:r>
              <a:rPr lang="en-US" dirty="0"/>
              <a:t>Distribution of intermediate filaments in cup cells shown by antibody to cytokeratin. </a:t>
            </a:r>
          </a:p>
        </p:txBody>
      </p:sp>
    </p:spTree>
    <p:extLst>
      <p:ext uri="{BB962C8B-B14F-4D97-AF65-F5344CB8AC3E}">
        <p14:creationId xmlns:p14="http://schemas.microsoft.com/office/powerpoint/2010/main" val="23558367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a eq d47 ck-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374" y="25400"/>
            <a:ext cx="3764823" cy="5867400"/>
          </a:xfrm>
          <a:prstGeom prst="rect">
            <a:avLst/>
          </a:prstGeom>
        </p:spPr>
      </p:pic>
      <p:pic>
        <p:nvPicPr>
          <p:cNvPr id="3" name="Picture 2" descr="09 eq d47 1.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1477" y="37123"/>
            <a:ext cx="5029200" cy="3440861"/>
          </a:xfrm>
          <a:prstGeom prst="rect">
            <a:avLst/>
          </a:prstGeom>
        </p:spPr>
      </p:pic>
      <p:sp>
        <p:nvSpPr>
          <p:cNvPr id="4" name="Rectangle 3"/>
          <p:cNvSpPr/>
          <p:nvPr/>
        </p:nvSpPr>
        <p:spPr>
          <a:xfrm>
            <a:off x="126820" y="5892800"/>
            <a:ext cx="3810000" cy="923330"/>
          </a:xfrm>
          <a:prstGeom prst="rect">
            <a:avLst/>
          </a:prstGeom>
        </p:spPr>
        <p:txBody>
          <a:bodyPr wrap="square">
            <a:spAutoFit/>
          </a:bodyPr>
          <a:lstStyle/>
          <a:p>
            <a:r>
              <a:rPr lang="en-US" dirty="0"/>
              <a:t>Higher mag </a:t>
            </a:r>
            <a:r>
              <a:rPr lang="en-US" dirty="0" smtClean="0"/>
              <a:t> </a:t>
            </a:r>
            <a:r>
              <a:rPr lang="en-US" dirty="0"/>
              <a:t>showing cytokeratin bundles within </a:t>
            </a:r>
            <a:r>
              <a:rPr lang="en-US" dirty="0" err="1"/>
              <a:t>trophoblast</a:t>
            </a:r>
            <a:r>
              <a:rPr lang="en-US" dirty="0"/>
              <a:t> cells, especially around Golgi regions.</a:t>
            </a:r>
          </a:p>
        </p:txBody>
      </p:sp>
      <p:sp>
        <p:nvSpPr>
          <p:cNvPr id="5" name="Rectangle 4"/>
          <p:cNvSpPr/>
          <p:nvPr/>
        </p:nvSpPr>
        <p:spPr>
          <a:xfrm>
            <a:off x="4572000" y="3581400"/>
            <a:ext cx="3581400" cy="1200329"/>
          </a:xfrm>
          <a:prstGeom prst="rect">
            <a:avLst/>
          </a:prstGeom>
        </p:spPr>
        <p:txBody>
          <a:bodyPr wrap="square">
            <a:spAutoFit/>
          </a:bodyPr>
          <a:lstStyle/>
          <a:p>
            <a:r>
              <a:rPr lang="en-US" dirty="0" err="1"/>
              <a:t>Immunostain</a:t>
            </a:r>
            <a:r>
              <a:rPr lang="en-US" dirty="0"/>
              <a:t> for </a:t>
            </a:r>
            <a:r>
              <a:rPr lang="en-US" dirty="0" err="1"/>
              <a:t>vimentin</a:t>
            </a:r>
            <a:r>
              <a:rPr lang="en-US" dirty="0"/>
              <a:t> shows distribution of endometrial stromal cells between cup cells and near glands. </a:t>
            </a:r>
          </a:p>
        </p:txBody>
      </p:sp>
    </p:spTree>
    <p:extLst>
      <p:ext uri="{BB962C8B-B14F-4D97-AF65-F5344CB8AC3E}">
        <p14:creationId xmlns:p14="http://schemas.microsoft.com/office/powerpoint/2010/main" val="2675487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 eq d18.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52400"/>
            <a:ext cx="8413333" cy="5029200"/>
          </a:xfrm>
          <a:prstGeom prst="rect">
            <a:avLst/>
          </a:prstGeom>
        </p:spPr>
      </p:pic>
      <p:sp>
        <p:nvSpPr>
          <p:cNvPr id="4" name="Rectangle 3"/>
          <p:cNvSpPr/>
          <p:nvPr/>
        </p:nvSpPr>
        <p:spPr>
          <a:xfrm>
            <a:off x="1600200" y="5261858"/>
            <a:ext cx="6553200" cy="1200329"/>
          </a:xfrm>
          <a:prstGeom prst="rect">
            <a:avLst/>
          </a:prstGeom>
        </p:spPr>
        <p:txBody>
          <a:bodyPr wrap="square">
            <a:spAutoFit/>
          </a:bodyPr>
          <a:lstStyle/>
          <a:p>
            <a:r>
              <a:rPr lang="en-US" dirty="0"/>
              <a:t>Day 18. On the left is the depression in the endometrium where the blastocyst on the right was fixed in position. </a:t>
            </a:r>
            <a:endParaRPr lang="en-US" dirty="0" smtClean="0"/>
          </a:p>
          <a:p>
            <a:r>
              <a:rPr lang="en-US" dirty="0" smtClean="0"/>
              <a:t>Note </a:t>
            </a:r>
            <a:r>
              <a:rPr lang="en-US" dirty="0"/>
              <a:t>the embryo in the blastocyst on the right, and the surrounding capsule which has been ruptured.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b eq d gl3.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0"/>
            <a:ext cx="5996661" cy="6858000"/>
          </a:xfrm>
          <a:prstGeom prst="rect">
            <a:avLst/>
          </a:prstGeom>
        </p:spPr>
      </p:pic>
      <p:sp>
        <p:nvSpPr>
          <p:cNvPr id="3" name="Rectangle 2"/>
          <p:cNvSpPr/>
          <p:nvPr/>
        </p:nvSpPr>
        <p:spPr>
          <a:xfrm>
            <a:off x="6049415" y="2044005"/>
            <a:ext cx="2971800" cy="923330"/>
          </a:xfrm>
          <a:prstGeom prst="rect">
            <a:avLst/>
          </a:prstGeom>
        </p:spPr>
        <p:txBody>
          <a:bodyPr wrap="square">
            <a:spAutoFit/>
          </a:bodyPr>
          <a:lstStyle/>
          <a:p>
            <a:r>
              <a:rPr lang="en-US" dirty="0"/>
              <a:t>Endometrial gland cells with numerous apical granules.</a:t>
            </a:r>
          </a:p>
          <a:p>
            <a:r>
              <a:rPr lang="en-US" dirty="0"/>
              <a:t> </a:t>
            </a:r>
          </a:p>
        </p:txBody>
      </p:sp>
    </p:spTree>
    <p:extLst>
      <p:ext uri="{BB962C8B-B14F-4D97-AF65-F5344CB8AC3E}">
        <p14:creationId xmlns:p14="http://schemas.microsoft.com/office/powerpoint/2010/main" val="24985410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308247"/>
            <a:ext cx="8686800" cy="369332"/>
          </a:xfrm>
          <a:prstGeom prst="rect">
            <a:avLst/>
          </a:prstGeom>
        </p:spPr>
        <p:txBody>
          <a:bodyPr wrap="square">
            <a:spAutoFit/>
          </a:bodyPr>
          <a:lstStyle/>
          <a:p>
            <a:r>
              <a:rPr lang="en-US" dirty="0"/>
              <a:t>Many cup cells have vesicular </a:t>
            </a:r>
            <a:r>
              <a:rPr lang="en-US" dirty="0" err="1"/>
              <a:t>rER</a:t>
            </a:r>
            <a:r>
              <a:rPr lang="en-US" dirty="0"/>
              <a:t> in addition to a few lipid droplets and large G</a:t>
            </a:r>
            <a:r>
              <a:rPr lang="en-US" dirty="0" smtClean="0"/>
              <a:t>olgi </a:t>
            </a:r>
            <a:r>
              <a:rPr lang="en-US" dirty="0"/>
              <a:t>zones</a:t>
            </a:r>
            <a:r>
              <a:rPr lang="en-US" dirty="0" smtClean="0"/>
              <a:t>.</a:t>
            </a:r>
            <a:endParaRPr lang="en-US" dirty="0"/>
          </a:p>
        </p:txBody>
      </p:sp>
      <p:pic>
        <p:nvPicPr>
          <p:cNvPr id="3" name="Picture 2" descr="11 d47 -2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76200"/>
            <a:ext cx="8271712" cy="6400800"/>
          </a:xfrm>
          <a:prstGeom prst="rect">
            <a:avLst/>
          </a:prstGeom>
        </p:spPr>
      </p:pic>
    </p:spTree>
    <p:extLst>
      <p:ext uri="{BB962C8B-B14F-4D97-AF65-F5344CB8AC3E}">
        <p14:creationId xmlns:p14="http://schemas.microsoft.com/office/powerpoint/2010/main" val="8010084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 d45 -2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39" y="533400"/>
            <a:ext cx="4365896" cy="3505200"/>
          </a:xfrm>
          <a:prstGeom prst="rect">
            <a:avLst/>
          </a:prstGeom>
        </p:spPr>
      </p:pic>
      <p:pic>
        <p:nvPicPr>
          <p:cNvPr id="3" name="Picture 2" descr="13 d45 -24.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8600" y="580292"/>
            <a:ext cx="4635400" cy="3229708"/>
          </a:xfrm>
          <a:prstGeom prst="rect">
            <a:avLst/>
          </a:prstGeom>
        </p:spPr>
      </p:pic>
      <p:sp>
        <p:nvSpPr>
          <p:cNvPr id="4" name="Rectangle 3"/>
          <p:cNvSpPr/>
          <p:nvPr/>
        </p:nvSpPr>
        <p:spPr>
          <a:xfrm>
            <a:off x="609600" y="4419600"/>
            <a:ext cx="3302143" cy="369332"/>
          </a:xfrm>
          <a:prstGeom prst="rect">
            <a:avLst/>
          </a:prstGeom>
        </p:spPr>
        <p:txBody>
          <a:bodyPr wrap="none">
            <a:spAutoFit/>
          </a:bodyPr>
          <a:lstStyle/>
          <a:p>
            <a:r>
              <a:rPr lang="en-US" dirty="0"/>
              <a:t>SEM of surface of </a:t>
            </a:r>
            <a:r>
              <a:rPr lang="en-US" dirty="0" err="1"/>
              <a:t>allantochorion</a:t>
            </a:r>
            <a:r>
              <a:rPr lang="en-US" dirty="0"/>
              <a:t>. </a:t>
            </a:r>
          </a:p>
        </p:txBody>
      </p:sp>
      <p:sp>
        <p:nvSpPr>
          <p:cNvPr id="5" name="Rectangle 4"/>
          <p:cNvSpPr/>
          <p:nvPr/>
        </p:nvSpPr>
        <p:spPr>
          <a:xfrm>
            <a:off x="4585677" y="4162921"/>
            <a:ext cx="4572000" cy="646331"/>
          </a:xfrm>
          <a:prstGeom prst="rect">
            <a:avLst/>
          </a:prstGeom>
        </p:spPr>
        <p:txBody>
          <a:bodyPr>
            <a:spAutoFit/>
          </a:bodyPr>
          <a:lstStyle/>
          <a:p>
            <a:r>
              <a:rPr lang="en-US" dirty="0" smtClean="0"/>
              <a:t>Corresponding surface </a:t>
            </a:r>
            <a:r>
              <a:rPr lang="en-US" dirty="0"/>
              <a:t>of the uterus underlying </a:t>
            </a:r>
            <a:r>
              <a:rPr lang="en-US" dirty="0" err="1"/>
              <a:t>allantochorion</a:t>
            </a:r>
            <a:r>
              <a:rPr lang="en-US" dirty="0"/>
              <a:t> </a:t>
            </a:r>
          </a:p>
        </p:txBody>
      </p:sp>
    </p:spTree>
    <p:extLst>
      <p:ext uri="{BB962C8B-B14F-4D97-AF65-F5344CB8AC3E}">
        <p14:creationId xmlns:p14="http://schemas.microsoft.com/office/powerpoint/2010/main" val="37772465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 d47 -26.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607" y="0"/>
            <a:ext cx="3886993" cy="5668995"/>
          </a:xfrm>
          <a:prstGeom prst="rect">
            <a:avLst/>
          </a:prstGeom>
        </p:spPr>
      </p:pic>
      <p:pic>
        <p:nvPicPr>
          <p:cNvPr id="3" name="Picture 2" descr="16 d47 -27.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5435" y="0"/>
            <a:ext cx="3748332" cy="5668995"/>
          </a:xfrm>
          <a:prstGeom prst="rect">
            <a:avLst/>
          </a:prstGeom>
        </p:spPr>
      </p:pic>
      <p:sp>
        <p:nvSpPr>
          <p:cNvPr id="4" name="Rectangle 3"/>
          <p:cNvSpPr/>
          <p:nvPr/>
        </p:nvSpPr>
        <p:spPr>
          <a:xfrm>
            <a:off x="0" y="5650194"/>
            <a:ext cx="4455564" cy="1200329"/>
          </a:xfrm>
          <a:prstGeom prst="rect">
            <a:avLst/>
          </a:prstGeom>
        </p:spPr>
        <p:txBody>
          <a:bodyPr wrap="square">
            <a:spAutoFit/>
          </a:bodyPr>
          <a:lstStyle/>
          <a:p>
            <a:r>
              <a:rPr lang="en-US" dirty="0"/>
              <a:t>Fold of </a:t>
            </a:r>
            <a:r>
              <a:rPr lang="en-US" dirty="0" err="1"/>
              <a:t>allantochorion</a:t>
            </a:r>
            <a:r>
              <a:rPr lang="en-US" dirty="0"/>
              <a:t> is associated with uterine luminal epithelium. The squamous endoderm above lines the </a:t>
            </a:r>
            <a:r>
              <a:rPr lang="en-US" dirty="0" err="1"/>
              <a:t>allantoic</a:t>
            </a:r>
            <a:r>
              <a:rPr lang="en-US" dirty="0"/>
              <a:t> cavity. An irregular space is within the </a:t>
            </a:r>
            <a:r>
              <a:rPr lang="en-US" dirty="0" err="1"/>
              <a:t>allantoic</a:t>
            </a:r>
            <a:r>
              <a:rPr lang="en-US" dirty="0"/>
              <a:t> </a:t>
            </a:r>
            <a:r>
              <a:rPr lang="en-US" dirty="0" err="1"/>
              <a:t>stroma</a:t>
            </a:r>
            <a:r>
              <a:rPr lang="en-US" dirty="0"/>
              <a:t>.</a:t>
            </a:r>
          </a:p>
        </p:txBody>
      </p:sp>
      <p:sp>
        <p:nvSpPr>
          <p:cNvPr id="5" name="Rectangle 4"/>
          <p:cNvSpPr/>
          <p:nvPr/>
        </p:nvSpPr>
        <p:spPr>
          <a:xfrm>
            <a:off x="4477056" y="5678764"/>
            <a:ext cx="4800600" cy="1200329"/>
          </a:xfrm>
          <a:prstGeom prst="rect">
            <a:avLst/>
          </a:prstGeom>
        </p:spPr>
        <p:txBody>
          <a:bodyPr wrap="square">
            <a:spAutoFit/>
          </a:bodyPr>
          <a:lstStyle/>
          <a:p>
            <a:r>
              <a:rPr lang="en-US" dirty="0" err="1"/>
              <a:t>T</a:t>
            </a:r>
            <a:r>
              <a:rPr lang="en-US" dirty="0" err="1" smtClean="0"/>
              <a:t>rophoblast</a:t>
            </a:r>
            <a:r>
              <a:rPr lang="en-US" dirty="0" smtClean="0"/>
              <a:t> </a:t>
            </a:r>
            <a:r>
              <a:rPr lang="en-US" dirty="0"/>
              <a:t>cells are not closely associated with luminal epithelium, are elongate, and contain numerous granules. This </a:t>
            </a:r>
            <a:r>
              <a:rPr lang="en-US" dirty="0" smtClean="0"/>
              <a:t>may </a:t>
            </a:r>
            <a:r>
              <a:rPr lang="en-US" dirty="0"/>
              <a:t>be the beginning of an arcade area or </a:t>
            </a:r>
            <a:r>
              <a:rPr lang="en-US" dirty="0" smtClean="0"/>
              <a:t>alveolus.</a:t>
            </a:r>
            <a:endParaRPr lang="en-US" dirty="0"/>
          </a:p>
        </p:txBody>
      </p:sp>
    </p:spTree>
    <p:extLst>
      <p:ext uri="{BB962C8B-B14F-4D97-AF65-F5344CB8AC3E}">
        <p14:creationId xmlns:p14="http://schemas.microsoft.com/office/powerpoint/2010/main" val="1395558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a eq d47 a-c -7.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25400"/>
            <a:ext cx="5778500" cy="6858000"/>
          </a:xfrm>
          <a:prstGeom prst="rect">
            <a:avLst/>
          </a:prstGeom>
        </p:spPr>
      </p:pic>
      <p:sp>
        <p:nvSpPr>
          <p:cNvPr id="3" name="Rectangle 2"/>
          <p:cNvSpPr/>
          <p:nvPr/>
        </p:nvSpPr>
        <p:spPr>
          <a:xfrm>
            <a:off x="6007100" y="1752600"/>
            <a:ext cx="2895600" cy="1200329"/>
          </a:xfrm>
          <a:prstGeom prst="rect">
            <a:avLst/>
          </a:prstGeom>
        </p:spPr>
        <p:txBody>
          <a:bodyPr wrap="square">
            <a:spAutoFit/>
          </a:bodyPr>
          <a:lstStyle/>
          <a:p>
            <a:r>
              <a:rPr lang="en-US" dirty="0" err="1" smtClean="0"/>
              <a:t>Trophoblast</a:t>
            </a:r>
            <a:r>
              <a:rPr lang="en-US" dirty="0" smtClean="0"/>
              <a:t> of the </a:t>
            </a:r>
            <a:r>
              <a:rPr lang="en-US" dirty="0" err="1" smtClean="0"/>
              <a:t>allantochorion</a:t>
            </a:r>
            <a:r>
              <a:rPr lang="en-US" dirty="0" smtClean="0"/>
              <a:t> </a:t>
            </a:r>
            <a:r>
              <a:rPr lang="en-US" dirty="0"/>
              <a:t>overlying luminal epithelium. </a:t>
            </a:r>
          </a:p>
          <a:p>
            <a:r>
              <a:rPr lang="en-US" dirty="0"/>
              <a:t> </a:t>
            </a:r>
          </a:p>
        </p:txBody>
      </p:sp>
    </p:spTree>
    <p:extLst>
      <p:ext uri="{BB962C8B-B14F-4D97-AF65-F5344CB8AC3E}">
        <p14:creationId xmlns:p14="http://schemas.microsoft.com/office/powerpoint/2010/main" val="4246953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 labl  d47 -29.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0249"/>
            <a:ext cx="8366954" cy="5903351"/>
          </a:xfrm>
          <a:prstGeom prst="rect">
            <a:avLst/>
          </a:prstGeom>
        </p:spPr>
      </p:pic>
      <p:sp>
        <p:nvSpPr>
          <p:cNvPr id="3" name="Rectangle 2"/>
          <p:cNvSpPr/>
          <p:nvPr/>
        </p:nvSpPr>
        <p:spPr>
          <a:xfrm>
            <a:off x="281354" y="6038165"/>
            <a:ext cx="8382000" cy="646331"/>
          </a:xfrm>
          <a:prstGeom prst="rect">
            <a:avLst/>
          </a:prstGeom>
        </p:spPr>
        <p:txBody>
          <a:bodyPr wrap="square">
            <a:spAutoFit/>
          </a:bodyPr>
          <a:lstStyle/>
          <a:p>
            <a:r>
              <a:rPr lang="en-US" dirty="0"/>
              <a:t>Portion of fetal membranes removed from the implantation site and folded such that </a:t>
            </a:r>
            <a:r>
              <a:rPr lang="en-US" dirty="0" err="1"/>
              <a:t>chorion</a:t>
            </a:r>
            <a:r>
              <a:rPr lang="en-US" dirty="0"/>
              <a:t> faces annulus. </a:t>
            </a:r>
          </a:p>
        </p:txBody>
      </p:sp>
    </p:spTree>
    <p:extLst>
      <p:ext uri="{BB962C8B-B14F-4D97-AF65-F5344CB8AC3E}">
        <p14:creationId xmlns:p14="http://schemas.microsoft.com/office/powerpoint/2010/main" val="13007162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 d47 -30.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030" y="222830"/>
            <a:ext cx="3812964" cy="4288244"/>
          </a:xfrm>
          <a:prstGeom prst="rect">
            <a:avLst/>
          </a:prstGeom>
        </p:spPr>
      </p:pic>
      <p:pic>
        <p:nvPicPr>
          <p:cNvPr id="3" name="Picture 2" descr="20 d47 -32.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7200" y="213061"/>
            <a:ext cx="4754517" cy="3784059"/>
          </a:xfrm>
          <a:prstGeom prst="rect">
            <a:avLst/>
          </a:prstGeom>
        </p:spPr>
      </p:pic>
      <p:sp>
        <p:nvSpPr>
          <p:cNvPr id="4" name="Rectangle 3"/>
          <p:cNvSpPr/>
          <p:nvPr/>
        </p:nvSpPr>
        <p:spPr>
          <a:xfrm>
            <a:off x="4449717" y="4267200"/>
            <a:ext cx="4572000" cy="1200329"/>
          </a:xfrm>
          <a:prstGeom prst="rect">
            <a:avLst/>
          </a:prstGeom>
        </p:spPr>
        <p:txBody>
          <a:bodyPr>
            <a:spAutoFit/>
          </a:bodyPr>
          <a:lstStyle/>
          <a:p>
            <a:r>
              <a:rPr lang="en-US" dirty="0"/>
              <a:t>Free yolk sac. The endodermal cells are more robust than </a:t>
            </a:r>
            <a:r>
              <a:rPr lang="en-US" dirty="0" err="1"/>
              <a:t>mesothelial</a:t>
            </a:r>
            <a:r>
              <a:rPr lang="en-US" dirty="0"/>
              <a:t> cells.</a:t>
            </a:r>
          </a:p>
          <a:p>
            <a:r>
              <a:rPr lang="en-US" dirty="0"/>
              <a:t> </a:t>
            </a:r>
          </a:p>
          <a:p>
            <a:r>
              <a:rPr lang="en-US" dirty="0"/>
              <a:t> </a:t>
            </a:r>
          </a:p>
        </p:txBody>
      </p:sp>
      <p:sp>
        <p:nvSpPr>
          <p:cNvPr id="5" name="Rectangle 4"/>
          <p:cNvSpPr/>
          <p:nvPr/>
        </p:nvSpPr>
        <p:spPr>
          <a:xfrm>
            <a:off x="304800" y="4444663"/>
            <a:ext cx="3581400" cy="1477328"/>
          </a:xfrm>
          <a:prstGeom prst="rect">
            <a:avLst/>
          </a:prstGeom>
        </p:spPr>
        <p:txBody>
          <a:bodyPr wrap="square">
            <a:spAutoFit/>
          </a:bodyPr>
          <a:lstStyle/>
          <a:p>
            <a:r>
              <a:rPr lang="en-US" dirty="0" err="1"/>
              <a:t>Trilaminar</a:t>
            </a:r>
            <a:r>
              <a:rPr lang="en-US" dirty="0"/>
              <a:t> yolk sac (</a:t>
            </a:r>
            <a:r>
              <a:rPr lang="en-US" dirty="0" err="1"/>
              <a:t>choriovitelline</a:t>
            </a:r>
            <a:r>
              <a:rPr lang="en-US" dirty="0"/>
              <a:t> placenta). Note that blood vessels are closely associated with endoderm above, not </a:t>
            </a:r>
            <a:r>
              <a:rPr lang="en-US" dirty="0" err="1"/>
              <a:t>trophoblast</a:t>
            </a:r>
            <a:r>
              <a:rPr lang="en-US" dirty="0"/>
              <a:t> below.</a:t>
            </a:r>
          </a:p>
        </p:txBody>
      </p:sp>
    </p:spTree>
    <p:extLst>
      <p:ext uri="{BB962C8B-B14F-4D97-AF65-F5344CB8AC3E}">
        <p14:creationId xmlns:p14="http://schemas.microsoft.com/office/powerpoint/2010/main" val="42829669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eq d51 whole.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405" y="65086"/>
            <a:ext cx="9164891" cy="4202114"/>
          </a:xfrm>
          <a:prstGeom prst="rect">
            <a:avLst/>
          </a:prstGeom>
        </p:spPr>
      </p:pic>
      <p:sp>
        <p:nvSpPr>
          <p:cNvPr id="3" name="Rectangle 2"/>
          <p:cNvSpPr/>
          <p:nvPr/>
        </p:nvSpPr>
        <p:spPr>
          <a:xfrm>
            <a:off x="762000" y="4419600"/>
            <a:ext cx="8229600" cy="1200329"/>
          </a:xfrm>
          <a:prstGeom prst="rect">
            <a:avLst/>
          </a:prstGeom>
        </p:spPr>
        <p:txBody>
          <a:bodyPr wrap="square">
            <a:spAutoFit/>
          </a:bodyPr>
          <a:lstStyle/>
          <a:p>
            <a:r>
              <a:rPr lang="en-US" dirty="0"/>
              <a:t>Endometrial cup formed by hypertrophied </a:t>
            </a:r>
            <a:r>
              <a:rPr lang="en-US" dirty="0" err="1"/>
              <a:t>trophoblast</a:t>
            </a:r>
            <a:r>
              <a:rPr lang="en-US" dirty="0"/>
              <a:t> cells within the endometrium. Note the dilation of the basal endometrial glands </a:t>
            </a:r>
            <a:r>
              <a:rPr lang="en-US" dirty="0" smtClean="0"/>
              <a:t>associated with </a:t>
            </a:r>
            <a:r>
              <a:rPr lang="en-US" dirty="0"/>
              <a:t>the cup, compared to glands in non-cup area in the lower left. </a:t>
            </a:r>
          </a:p>
          <a:p>
            <a:r>
              <a:rPr lang="en-US" dirty="0"/>
              <a:t> </a:t>
            </a:r>
          </a:p>
        </p:txBody>
      </p:sp>
    </p:spTree>
    <p:extLst>
      <p:ext uri="{BB962C8B-B14F-4D97-AF65-F5344CB8AC3E}">
        <p14:creationId xmlns:p14="http://schemas.microsoft.com/office/powerpoint/2010/main" val="397951923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 eq d5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96" y="0"/>
            <a:ext cx="4053509" cy="5727784"/>
          </a:xfrm>
          <a:prstGeom prst="rect">
            <a:avLst/>
          </a:prstGeom>
        </p:spPr>
      </p:pic>
      <p:pic>
        <p:nvPicPr>
          <p:cNvPr id="3" name="Picture 2" descr="03 eq d51.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84587"/>
            <a:ext cx="3770218" cy="5325613"/>
          </a:xfrm>
          <a:prstGeom prst="rect">
            <a:avLst/>
          </a:prstGeom>
        </p:spPr>
      </p:pic>
      <p:sp>
        <p:nvSpPr>
          <p:cNvPr id="4" name="Rectangle 3"/>
          <p:cNvSpPr/>
          <p:nvPr/>
        </p:nvSpPr>
        <p:spPr>
          <a:xfrm>
            <a:off x="49958" y="5791201"/>
            <a:ext cx="3912442" cy="369332"/>
          </a:xfrm>
          <a:prstGeom prst="rect">
            <a:avLst/>
          </a:prstGeom>
        </p:spPr>
        <p:txBody>
          <a:bodyPr wrap="square">
            <a:spAutoFit/>
          </a:bodyPr>
          <a:lstStyle/>
          <a:p>
            <a:r>
              <a:rPr lang="en-US" dirty="0"/>
              <a:t>Left margin of the previous micrograph. </a:t>
            </a:r>
          </a:p>
        </p:txBody>
      </p:sp>
      <p:sp>
        <p:nvSpPr>
          <p:cNvPr id="5" name="Rectangle 4"/>
          <p:cNvSpPr/>
          <p:nvPr/>
        </p:nvSpPr>
        <p:spPr>
          <a:xfrm>
            <a:off x="4146451" y="5410200"/>
            <a:ext cx="4997549" cy="1200329"/>
          </a:xfrm>
          <a:prstGeom prst="rect">
            <a:avLst/>
          </a:prstGeom>
        </p:spPr>
        <p:txBody>
          <a:bodyPr wrap="square">
            <a:spAutoFit/>
          </a:bodyPr>
          <a:lstStyle/>
          <a:p>
            <a:r>
              <a:rPr lang="en-US" dirty="0"/>
              <a:t>On the left, the </a:t>
            </a:r>
            <a:r>
              <a:rPr lang="en-US" dirty="0" err="1"/>
              <a:t>allantochorion</a:t>
            </a:r>
            <a:r>
              <a:rPr lang="en-US" dirty="0"/>
              <a:t> overlies secretions and debris from the cup area. At the bottom is a </a:t>
            </a:r>
            <a:r>
              <a:rPr lang="en-US" dirty="0" smtClean="0"/>
              <a:t>cluster of </a:t>
            </a:r>
            <a:r>
              <a:rPr lang="en-US" dirty="0"/>
              <a:t>lymphocytes. Large cup cells surrounded the </a:t>
            </a:r>
            <a:r>
              <a:rPr lang="en-US" dirty="0" smtClean="0"/>
              <a:t> </a:t>
            </a:r>
            <a:r>
              <a:rPr lang="en-US" dirty="0"/>
              <a:t>gland in the </a:t>
            </a:r>
            <a:r>
              <a:rPr lang="en-US" dirty="0" smtClean="0"/>
              <a:t>center</a:t>
            </a:r>
            <a:r>
              <a:rPr lang="en-US" dirty="0"/>
              <a:t>.</a:t>
            </a:r>
          </a:p>
        </p:txBody>
      </p:sp>
    </p:spTree>
    <p:extLst>
      <p:ext uri="{BB962C8B-B14F-4D97-AF65-F5344CB8AC3E}">
        <p14:creationId xmlns:p14="http://schemas.microsoft.com/office/powerpoint/2010/main" val="13032243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6 eq d5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629399" cy="4217948"/>
          </a:xfrm>
          <a:prstGeom prst="rect">
            <a:avLst/>
          </a:prstGeom>
        </p:spPr>
      </p:pic>
      <p:pic>
        <p:nvPicPr>
          <p:cNvPr id="4" name="Picture 3" descr="07 eq d51.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5" y="4251163"/>
            <a:ext cx="3943069" cy="2514600"/>
          </a:xfrm>
          <a:prstGeom prst="rect">
            <a:avLst/>
          </a:prstGeom>
        </p:spPr>
      </p:pic>
      <p:sp>
        <p:nvSpPr>
          <p:cNvPr id="6" name="Rectangle 5"/>
          <p:cNvSpPr/>
          <p:nvPr/>
        </p:nvSpPr>
        <p:spPr>
          <a:xfrm>
            <a:off x="6670431" y="762000"/>
            <a:ext cx="2438400" cy="2308324"/>
          </a:xfrm>
          <a:prstGeom prst="rect">
            <a:avLst/>
          </a:prstGeom>
        </p:spPr>
        <p:txBody>
          <a:bodyPr wrap="square">
            <a:spAutoFit/>
          </a:bodyPr>
          <a:lstStyle/>
          <a:p>
            <a:r>
              <a:rPr lang="en-US" dirty="0"/>
              <a:t>Near the center, a gland opens onto the surface of the cup beneath </a:t>
            </a:r>
            <a:r>
              <a:rPr lang="en-US" dirty="0" err="1"/>
              <a:t>allantochorionic</a:t>
            </a:r>
            <a:r>
              <a:rPr lang="en-US" dirty="0"/>
              <a:t> </a:t>
            </a:r>
            <a:r>
              <a:rPr lang="en-US" dirty="0" err="1"/>
              <a:t>trophoblast</a:t>
            </a:r>
            <a:r>
              <a:rPr lang="en-US" dirty="0"/>
              <a:t>. The gland secretions are not homogeneous. </a:t>
            </a:r>
          </a:p>
          <a:p>
            <a:r>
              <a:rPr lang="en-US" dirty="0"/>
              <a:t> </a:t>
            </a:r>
          </a:p>
        </p:txBody>
      </p:sp>
      <p:sp>
        <p:nvSpPr>
          <p:cNvPr id="7" name="Rectangle 6"/>
          <p:cNvSpPr/>
          <p:nvPr/>
        </p:nvSpPr>
        <p:spPr>
          <a:xfrm>
            <a:off x="4065954" y="4800600"/>
            <a:ext cx="4572000" cy="1477328"/>
          </a:xfrm>
          <a:prstGeom prst="rect">
            <a:avLst/>
          </a:prstGeom>
        </p:spPr>
        <p:txBody>
          <a:bodyPr>
            <a:spAutoFit/>
          </a:bodyPr>
          <a:lstStyle/>
          <a:p>
            <a:r>
              <a:rPr lang="en-US" dirty="0"/>
              <a:t>Cup cells with a few lipid droplets, healthy gland epithelium, and an endometrial vessel with thickened basal lamina, as well as fibroblasts.</a:t>
            </a:r>
          </a:p>
          <a:p>
            <a:r>
              <a:rPr lang="en-US" dirty="0"/>
              <a:t> </a:t>
            </a:r>
          </a:p>
        </p:txBody>
      </p:sp>
    </p:spTree>
    <p:extLst>
      <p:ext uri="{BB962C8B-B14F-4D97-AF65-F5344CB8AC3E}">
        <p14:creationId xmlns:p14="http://schemas.microsoft.com/office/powerpoint/2010/main" val="2823465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b eq d1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8757" y="0"/>
            <a:ext cx="4572236" cy="5114471"/>
          </a:xfrm>
          <a:prstGeom prst="rect">
            <a:avLst/>
          </a:prstGeom>
        </p:spPr>
      </p:pic>
      <p:pic>
        <p:nvPicPr>
          <p:cNvPr id="4" name="Picture 3" descr="16 eq d18 indent.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238584" cy="5528230"/>
          </a:xfrm>
          <a:prstGeom prst="rect">
            <a:avLst/>
          </a:prstGeom>
        </p:spPr>
      </p:pic>
      <p:sp>
        <p:nvSpPr>
          <p:cNvPr id="5" name="Rectangle 4"/>
          <p:cNvSpPr/>
          <p:nvPr/>
        </p:nvSpPr>
        <p:spPr>
          <a:xfrm>
            <a:off x="76200" y="5604430"/>
            <a:ext cx="4343400" cy="1200329"/>
          </a:xfrm>
          <a:prstGeom prst="rect">
            <a:avLst/>
          </a:prstGeom>
        </p:spPr>
        <p:txBody>
          <a:bodyPr wrap="square">
            <a:spAutoFit/>
          </a:bodyPr>
          <a:lstStyle/>
          <a:p>
            <a:r>
              <a:rPr lang="en-US" dirty="0"/>
              <a:t>In the upper left is the smooth surface of endometrium that abutted the blastocyst. On the right is the irregular surface that was abutting adjacent endometrium.</a:t>
            </a:r>
          </a:p>
        </p:txBody>
      </p:sp>
      <p:sp>
        <p:nvSpPr>
          <p:cNvPr id="6" name="Rectangle 5"/>
          <p:cNvSpPr/>
          <p:nvPr/>
        </p:nvSpPr>
        <p:spPr>
          <a:xfrm>
            <a:off x="4487043" y="4773434"/>
            <a:ext cx="4572000" cy="2031325"/>
          </a:xfrm>
          <a:prstGeom prst="rect">
            <a:avLst/>
          </a:prstGeom>
        </p:spPr>
        <p:txBody>
          <a:bodyPr>
            <a:spAutoFit/>
          </a:bodyPr>
          <a:lstStyle/>
          <a:p>
            <a:r>
              <a:rPr lang="en-US" dirty="0" smtClean="0"/>
              <a:t> </a:t>
            </a:r>
            <a:r>
              <a:rPr lang="en-US" dirty="0"/>
              <a:t>On day 18 the blastocyst is situated in one or the other uterine horns near the body of the uterus, where it has been since fixation. L</a:t>
            </a:r>
            <a:r>
              <a:rPr lang="en-US" dirty="0" smtClean="0"/>
              <a:t>eft is </a:t>
            </a:r>
            <a:r>
              <a:rPr lang="en-US" dirty="0"/>
              <a:t>a cross section of a uterine horn without a blastocyst; </a:t>
            </a:r>
            <a:r>
              <a:rPr lang="en-US" dirty="0" smtClean="0"/>
              <a:t> </a:t>
            </a:r>
            <a:r>
              <a:rPr lang="en-US" dirty="0"/>
              <a:t>right </a:t>
            </a:r>
            <a:r>
              <a:rPr lang="en-US" dirty="0" smtClean="0"/>
              <a:t>is a </a:t>
            </a:r>
            <a:r>
              <a:rPr lang="en-US" dirty="0"/>
              <a:t>cross section thru the blastocyst. T</a:t>
            </a:r>
            <a:r>
              <a:rPr lang="en-US" dirty="0" smtClean="0"/>
              <a:t>he embryo </a:t>
            </a:r>
            <a:r>
              <a:rPr lang="en-US" dirty="0"/>
              <a:t>is situated opposite the </a:t>
            </a:r>
            <a:r>
              <a:rPr lang="en-US" dirty="0" err="1" smtClean="0"/>
              <a:t>mesometrium</a:t>
            </a:r>
            <a:r>
              <a:rPr lang="en-US" dirty="0" smtClean="0"/>
              <a:t>. </a:t>
            </a:r>
            <a:endParaRPr lang="en-US" dirty="0"/>
          </a:p>
        </p:txBody>
      </p:sp>
    </p:spTree>
    <p:extLst>
      <p:ext uri="{BB962C8B-B14F-4D97-AF65-F5344CB8AC3E}">
        <p14:creationId xmlns:p14="http://schemas.microsoft.com/office/powerpoint/2010/main" val="33706569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a eq d51 golgi.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 y="25400"/>
            <a:ext cx="7504176" cy="6476534"/>
          </a:xfrm>
          <a:prstGeom prst="rect">
            <a:avLst/>
          </a:prstGeom>
        </p:spPr>
      </p:pic>
      <p:sp>
        <p:nvSpPr>
          <p:cNvPr id="3" name="Rectangle 2"/>
          <p:cNvSpPr/>
          <p:nvPr/>
        </p:nvSpPr>
        <p:spPr>
          <a:xfrm>
            <a:off x="7687838" y="1219200"/>
            <a:ext cx="1600200" cy="369332"/>
          </a:xfrm>
          <a:prstGeom prst="rect">
            <a:avLst/>
          </a:prstGeom>
        </p:spPr>
        <p:txBody>
          <a:bodyPr wrap="square">
            <a:spAutoFit/>
          </a:bodyPr>
          <a:lstStyle/>
          <a:p>
            <a:r>
              <a:rPr lang="en-US" dirty="0"/>
              <a:t> </a:t>
            </a:r>
          </a:p>
        </p:txBody>
      </p:sp>
      <p:sp>
        <p:nvSpPr>
          <p:cNvPr id="4" name="Rectangle 3"/>
          <p:cNvSpPr/>
          <p:nvPr/>
        </p:nvSpPr>
        <p:spPr>
          <a:xfrm>
            <a:off x="1264138" y="6501934"/>
            <a:ext cx="7002038" cy="369332"/>
          </a:xfrm>
          <a:prstGeom prst="rect">
            <a:avLst/>
          </a:prstGeom>
        </p:spPr>
        <p:txBody>
          <a:bodyPr wrap="square">
            <a:spAutoFit/>
          </a:bodyPr>
          <a:lstStyle/>
          <a:p>
            <a:r>
              <a:rPr lang="en-US" dirty="0"/>
              <a:t>Portions of two cup cells. Note the extensive Golgi zones. </a:t>
            </a:r>
          </a:p>
        </p:txBody>
      </p:sp>
    </p:spTree>
    <p:extLst>
      <p:ext uri="{BB962C8B-B14F-4D97-AF65-F5344CB8AC3E}">
        <p14:creationId xmlns:p14="http://schemas.microsoft.com/office/powerpoint/2010/main" val="14107001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7b eq d51 inter.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76201"/>
            <a:ext cx="7315200" cy="6421120"/>
          </a:xfrm>
          <a:prstGeom prst="rect">
            <a:avLst/>
          </a:prstGeom>
        </p:spPr>
      </p:pic>
      <p:sp>
        <p:nvSpPr>
          <p:cNvPr id="4" name="Rectangle 3"/>
          <p:cNvSpPr/>
          <p:nvPr/>
        </p:nvSpPr>
        <p:spPr>
          <a:xfrm>
            <a:off x="2514600" y="6488668"/>
            <a:ext cx="3685624" cy="369332"/>
          </a:xfrm>
          <a:prstGeom prst="rect">
            <a:avLst/>
          </a:prstGeom>
        </p:spPr>
        <p:txBody>
          <a:bodyPr wrap="none">
            <a:spAutoFit/>
          </a:bodyPr>
          <a:lstStyle/>
          <a:p>
            <a:r>
              <a:rPr lang="en-US" dirty="0" err="1"/>
              <a:t>Interdigitation</a:t>
            </a:r>
            <a:r>
              <a:rPr lang="en-US" dirty="0"/>
              <a:t> between two cup cells </a:t>
            </a:r>
          </a:p>
        </p:txBody>
      </p:sp>
    </p:spTree>
    <p:extLst>
      <p:ext uri="{BB962C8B-B14F-4D97-AF65-F5344CB8AC3E}">
        <p14:creationId xmlns:p14="http://schemas.microsoft.com/office/powerpoint/2010/main" val="31786324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9b 51d cap.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600" y="0"/>
            <a:ext cx="7290816" cy="6534912"/>
          </a:xfrm>
          <a:prstGeom prst="rect">
            <a:avLst/>
          </a:prstGeom>
        </p:spPr>
      </p:pic>
      <p:sp>
        <p:nvSpPr>
          <p:cNvPr id="4" name="Rectangle 3"/>
          <p:cNvSpPr/>
          <p:nvPr/>
        </p:nvSpPr>
        <p:spPr>
          <a:xfrm>
            <a:off x="736600" y="6534834"/>
            <a:ext cx="8762999" cy="369332"/>
          </a:xfrm>
          <a:prstGeom prst="rect">
            <a:avLst/>
          </a:prstGeom>
        </p:spPr>
        <p:txBody>
          <a:bodyPr wrap="square">
            <a:spAutoFit/>
          </a:bodyPr>
          <a:lstStyle/>
          <a:p>
            <a:r>
              <a:rPr lang="en-US" dirty="0"/>
              <a:t>Endometrial capillary with thickened basal </a:t>
            </a:r>
            <a:r>
              <a:rPr lang="en-US" dirty="0" smtClean="0"/>
              <a:t>lamina  between cup cells.</a:t>
            </a:r>
            <a:r>
              <a:rPr lang="en-US" dirty="0"/>
              <a:t> </a:t>
            </a:r>
          </a:p>
        </p:txBody>
      </p:sp>
    </p:spTree>
    <p:extLst>
      <p:ext uri="{BB962C8B-B14F-4D97-AF65-F5344CB8AC3E}">
        <p14:creationId xmlns:p14="http://schemas.microsoft.com/office/powerpoint/2010/main" val="21879563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c eq d51 lymp.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2400"/>
            <a:ext cx="6169047" cy="6553200"/>
          </a:xfrm>
          <a:prstGeom prst="rect">
            <a:avLst/>
          </a:prstGeom>
        </p:spPr>
      </p:pic>
      <p:sp>
        <p:nvSpPr>
          <p:cNvPr id="3" name="Rectangle 2"/>
          <p:cNvSpPr/>
          <p:nvPr/>
        </p:nvSpPr>
        <p:spPr>
          <a:xfrm>
            <a:off x="6400800" y="2895600"/>
            <a:ext cx="2971800" cy="923330"/>
          </a:xfrm>
          <a:prstGeom prst="rect">
            <a:avLst/>
          </a:prstGeom>
        </p:spPr>
        <p:txBody>
          <a:bodyPr wrap="square">
            <a:spAutoFit/>
          </a:bodyPr>
          <a:lstStyle/>
          <a:p>
            <a:r>
              <a:rPr lang="en-US" dirty="0" smtClean="0"/>
              <a:t>Gland </a:t>
            </a:r>
            <a:r>
              <a:rPr lang="en-US" dirty="0"/>
              <a:t>cells on the right appear normal within the cup. </a:t>
            </a:r>
          </a:p>
        </p:txBody>
      </p:sp>
    </p:spTree>
    <p:extLst>
      <p:ext uri="{BB962C8B-B14F-4D97-AF65-F5344CB8AC3E}">
        <p14:creationId xmlns:p14="http://schemas.microsoft.com/office/powerpoint/2010/main" val="312063301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 eq d5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138" y="990600"/>
            <a:ext cx="4675215" cy="2706858"/>
          </a:xfrm>
          <a:prstGeom prst="rect">
            <a:avLst/>
          </a:prstGeom>
        </p:spPr>
      </p:pic>
      <p:pic>
        <p:nvPicPr>
          <p:cNvPr id="3" name="Picture 2" descr="10b eq d51 sba-4.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6211" y="990600"/>
            <a:ext cx="4084407" cy="2706858"/>
          </a:xfrm>
          <a:prstGeom prst="rect">
            <a:avLst/>
          </a:prstGeom>
        </p:spPr>
      </p:pic>
      <p:sp>
        <p:nvSpPr>
          <p:cNvPr id="4" name="Rectangle 3"/>
          <p:cNvSpPr/>
          <p:nvPr/>
        </p:nvSpPr>
        <p:spPr>
          <a:xfrm>
            <a:off x="318138" y="3890665"/>
            <a:ext cx="4572000" cy="923330"/>
          </a:xfrm>
          <a:prstGeom prst="rect">
            <a:avLst/>
          </a:prstGeom>
        </p:spPr>
        <p:txBody>
          <a:bodyPr>
            <a:spAutoFit/>
          </a:bodyPr>
          <a:lstStyle/>
          <a:p>
            <a:r>
              <a:rPr lang="en-US" dirty="0"/>
              <a:t>PAS staining of gland cells on the right. Note the stained Golgi zone in the </a:t>
            </a:r>
            <a:r>
              <a:rPr lang="en-US" dirty="0" err="1"/>
              <a:t>binucleate</a:t>
            </a:r>
            <a:r>
              <a:rPr lang="en-US" dirty="0"/>
              <a:t> cup cell in the left center.</a:t>
            </a:r>
          </a:p>
        </p:txBody>
      </p:sp>
      <p:sp>
        <p:nvSpPr>
          <p:cNvPr id="5" name="Rectangle 4"/>
          <p:cNvSpPr/>
          <p:nvPr/>
        </p:nvSpPr>
        <p:spPr>
          <a:xfrm>
            <a:off x="5334000" y="3890665"/>
            <a:ext cx="3810000" cy="923330"/>
          </a:xfrm>
          <a:prstGeom prst="rect">
            <a:avLst/>
          </a:prstGeom>
        </p:spPr>
        <p:txBody>
          <a:bodyPr wrap="square">
            <a:spAutoFit/>
          </a:bodyPr>
          <a:lstStyle/>
          <a:p>
            <a:r>
              <a:rPr lang="en-US" dirty="0"/>
              <a:t>Distribution of the </a:t>
            </a:r>
            <a:r>
              <a:rPr lang="en-US" dirty="0" err="1"/>
              <a:t>lectin</a:t>
            </a:r>
            <a:r>
              <a:rPr lang="en-US" dirty="0"/>
              <a:t> </a:t>
            </a:r>
            <a:r>
              <a:rPr lang="en-US" dirty="0" smtClean="0"/>
              <a:t>SBA </a:t>
            </a:r>
            <a:r>
              <a:rPr lang="en-US" dirty="0"/>
              <a:t>shows glycosylated compounds in the Golgi and in gland apices in the upper right.</a:t>
            </a:r>
          </a:p>
        </p:txBody>
      </p:sp>
    </p:spTree>
    <p:extLst>
      <p:ext uri="{BB962C8B-B14F-4D97-AF65-F5344CB8AC3E}">
        <p14:creationId xmlns:p14="http://schemas.microsoft.com/office/powerpoint/2010/main" val="10597435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eq d5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354" y="419117"/>
            <a:ext cx="4585283" cy="2743200"/>
          </a:xfrm>
          <a:prstGeom prst="rect">
            <a:avLst/>
          </a:prstGeom>
        </p:spPr>
      </p:pic>
      <p:pic>
        <p:nvPicPr>
          <p:cNvPr id="3" name="Picture 2" descr="12 eq d51.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1838" y="419117"/>
            <a:ext cx="4478254" cy="2945356"/>
          </a:xfrm>
          <a:prstGeom prst="rect">
            <a:avLst/>
          </a:prstGeom>
        </p:spPr>
      </p:pic>
      <p:sp>
        <p:nvSpPr>
          <p:cNvPr id="4" name="Rectangle 3"/>
          <p:cNvSpPr/>
          <p:nvPr/>
        </p:nvSpPr>
        <p:spPr>
          <a:xfrm>
            <a:off x="304800" y="3276600"/>
            <a:ext cx="3048000" cy="646331"/>
          </a:xfrm>
          <a:prstGeom prst="rect">
            <a:avLst/>
          </a:prstGeom>
        </p:spPr>
        <p:txBody>
          <a:bodyPr wrap="square">
            <a:spAutoFit/>
          </a:bodyPr>
          <a:lstStyle/>
          <a:p>
            <a:r>
              <a:rPr lang="en-US" dirty="0" err="1"/>
              <a:t>Alcian</a:t>
            </a:r>
            <a:r>
              <a:rPr lang="en-US" dirty="0"/>
              <a:t> blue staining of gland cell granules and secretion. </a:t>
            </a:r>
          </a:p>
        </p:txBody>
      </p:sp>
      <p:sp>
        <p:nvSpPr>
          <p:cNvPr id="5" name="Rectangle 4"/>
          <p:cNvSpPr/>
          <p:nvPr/>
        </p:nvSpPr>
        <p:spPr>
          <a:xfrm>
            <a:off x="4953000" y="3581400"/>
            <a:ext cx="3962400" cy="923330"/>
          </a:xfrm>
          <a:prstGeom prst="rect">
            <a:avLst/>
          </a:prstGeom>
        </p:spPr>
        <p:txBody>
          <a:bodyPr wrap="square">
            <a:spAutoFit/>
          </a:bodyPr>
          <a:lstStyle/>
          <a:p>
            <a:r>
              <a:rPr lang="en-US" dirty="0"/>
              <a:t>Antibody to </a:t>
            </a:r>
            <a:r>
              <a:rPr lang="en-US" dirty="0" err="1"/>
              <a:t>eCG</a:t>
            </a:r>
            <a:r>
              <a:rPr lang="en-US" dirty="0"/>
              <a:t> is in the Golgi zones of cup cells.</a:t>
            </a:r>
          </a:p>
          <a:p>
            <a:r>
              <a:rPr lang="en-US" dirty="0"/>
              <a:t> </a:t>
            </a:r>
          </a:p>
        </p:txBody>
      </p:sp>
    </p:spTree>
    <p:extLst>
      <p:ext uri="{BB962C8B-B14F-4D97-AF65-F5344CB8AC3E}">
        <p14:creationId xmlns:p14="http://schemas.microsoft.com/office/powerpoint/2010/main" val="234497279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 eq d51 ecg a.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42237"/>
            <a:ext cx="4047431" cy="2714098"/>
          </a:xfrm>
          <a:prstGeom prst="rect">
            <a:avLst/>
          </a:prstGeom>
        </p:spPr>
      </p:pic>
      <p:pic>
        <p:nvPicPr>
          <p:cNvPr id="3" name="Picture 2" descr="14 eq d51 ecg.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2705576"/>
            <a:ext cx="6881762" cy="3984844"/>
          </a:xfrm>
          <a:prstGeom prst="rect">
            <a:avLst/>
          </a:prstGeom>
        </p:spPr>
      </p:pic>
      <p:sp>
        <p:nvSpPr>
          <p:cNvPr id="4" name="Rectangle 3"/>
          <p:cNvSpPr/>
          <p:nvPr/>
        </p:nvSpPr>
        <p:spPr>
          <a:xfrm>
            <a:off x="4104093" y="457200"/>
            <a:ext cx="4572000" cy="646331"/>
          </a:xfrm>
          <a:prstGeom prst="rect">
            <a:avLst/>
          </a:prstGeom>
        </p:spPr>
        <p:txBody>
          <a:bodyPr>
            <a:spAutoFit/>
          </a:bodyPr>
          <a:lstStyle/>
          <a:p>
            <a:r>
              <a:rPr lang="en-US" dirty="0" smtClean="0"/>
              <a:t> </a:t>
            </a:r>
            <a:r>
              <a:rPr lang="en-US" dirty="0"/>
              <a:t>Fluorescent staining of antibody to </a:t>
            </a:r>
            <a:r>
              <a:rPr lang="en-US" dirty="0" err="1"/>
              <a:t>eCG</a:t>
            </a:r>
            <a:r>
              <a:rPr lang="en-US" dirty="0"/>
              <a:t> denotes Golgi zones of cup cells </a:t>
            </a:r>
          </a:p>
        </p:txBody>
      </p:sp>
      <p:sp>
        <p:nvSpPr>
          <p:cNvPr id="5" name="Rectangle 4"/>
          <p:cNvSpPr/>
          <p:nvPr/>
        </p:nvSpPr>
        <p:spPr>
          <a:xfrm>
            <a:off x="6957962" y="3429000"/>
            <a:ext cx="2209800" cy="1754327"/>
          </a:xfrm>
          <a:prstGeom prst="rect">
            <a:avLst/>
          </a:prstGeom>
        </p:spPr>
        <p:txBody>
          <a:bodyPr wrap="square">
            <a:spAutoFit/>
          </a:bodyPr>
          <a:lstStyle/>
          <a:p>
            <a:r>
              <a:rPr lang="en-US" dirty="0"/>
              <a:t>TEM of cup cells; the inset on the right shows </a:t>
            </a:r>
            <a:r>
              <a:rPr lang="en-US" dirty="0" err="1"/>
              <a:t>eCG</a:t>
            </a:r>
            <a:r>
              <a:rPr lang="en-US" dirty="0"/>
              <a:t>-linked gold </a:t>
            </a:r>
            <a:r>
              <a:rPr lang="en-US" dirty="0" smtClean="0"/>
              <a:t>particles in granules</a:t>
            </a:r>
            <a:endParaRPr lang="en-US" dirty="0"/>
          </a:p>
          <a:p>
            <a:r>
              <a:rPr lang="en-US" dirty="0"/>
              <a:t> </a:t>
            </a:r>
          </a:p>
        </p:txBody>
      </p:sp>
    </p:spTree>
    <p:extLst>
      <p:ext uri="{BB962C8B-B14F-4D97-AF65-F5344CB8AC3E}">
        <p14:creationId xmlns:p14="http://schemas.microsoft.com/office/powerpoint/2010/main" val="375321074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7691"/>
            <a:ext cx="9143999" cy="6740309"/>
          </a:xfrm>
          <a:prstGeom prst="rect">
            <a:avLst/>
          </a:prstGeom>
        </p:spPr>
        <p:txBody>
          <a:bodyPr wrap="square">
            <a:spAutoFit/>
          </a:bodyPr>
          <a:lstStyle/>
          <a:p>
            <a:r>
              <a:rPr lang="en-US" sz="1600" dirty="0"/>
              <a:t>1988	Enders, A.C., K.C. Lantz, I.K.M. Liu and S. </a:t>
            </a:r>
            <a:r>
              <a:rPr lang="en-US" sz="1600" dirty="0" err="1"/>
              <a:t>Schlafke</a:t>
            </a:r>
            <a:r>
              <a:rPr lang="en-US" sz="1600" dirty="0"/>
              <a:t>.  Loss of polar </a:t>
            </a:r>
            <a:r>
              <a:rPr lang="en-US" sz="1600" dirty="0" err="1"/>
              <a:t>trophoblast</a:t>
            </a:r>
            <a:r>
              <a:rPr lang="en-US" sz="1600" dirty="0"/>
              <a:t> during differentiation of the blastocyst of the horse.  </a:t>
            </a:r>
            <a:r>
              <a:rPr lang="en-US" sz="1600" i="1" dirty="0"/>
              <a:t>Journal of Reproduction and Fertility</a:t>
            </a:r>
            <a:r>
              <a:rPr lang="en-US" sz="1600" dirty="0"/>
              <a:t> 83:447-460.</a:t>
            </a:r>
          </a:p>
          <a:p>
            <a:r>
              <a:rPr lang="en-US" sz="1600" dirty="0"/>
              <a:t> </a:t>
            </a:r>
          </a:p>
          <a:p>
            <a:r>
              <a:rPr lang="en-US" sz="1600" dirty="0"/>
              <a:t>1991	Enders, A.C. and I.K.M. Liu.   </a:t>
            </a:r>
            <a:r>
              <a:rPr lang="en-US" sz="1600" dirty="0" err="1"/>
              <a:t>Trophoblast</a:t>
            </a:r>
            <a:r>
              <a:rPr lang="en-US" sz="1600" dirty="0"/>
              <a:t>-uterine interactions during equine chorionic girdle cell maturation, migration and transformation.  </a:t>
            </a:r>
            <a:r>
              <a:rPr lang="en-US" sz="1600" i="1" dirty="0"/>
              <a:t>American Journal of Anatomy</a:t>
            </a:r>
            <a:r>
              <a:rPr lang="en-US" sz="1600" dirty="0"/>
              <a:t> 192:366-381.</a:t>
            </a:r>
          </a:p>
          <a:p>
            <a:r>
              <a:rPr lang="en-US" sz="1600" dirty="0"/>
              <a:t> </a:t>
            </a:r>
          </a:p>
          <a:p>
            <a:r>
              <a:rPr lang="en-US" sz="1600" dirty="0"/>
              <a:t>1991	Enders, A.C. and I.K.M. Liu.   </a:t>
            </a:r>
            <a:r>
              <a:rPr lang="en-US" sz="1600" dirty="0" err="1"/>
              <a:t>Lodgement</a:t>
            </a:r>
            <a:r>
              <a:rPr lang="en-US" sz="1600" dirty="0"/>
              <a:t> of the equine blastocyst in the uterus from fixation through endometrial cup formation.  </a:t>
            </a:r>
            <a:r>
              <a:rPr lang="en-US" sz="1600" i="1" dirty="0"/>
              <a:t>Journal of Reproduction and Fertility</a:t>
            </a:r>
            <a:r>
              <a:rPr lang="en-US" sz="1600" dirty="0"/>
              <a:t>, Suppl. 44:427-438.</a:t>
            </a:r>
          </a:p>
          <a:p>
            <a:r>
              <a:rPr lang="en-US" sz="1600" dirty="0"/>
              <a:t> </a:t>
            </a:r>
          </a:p>
          <a:p>
            <a:r>
              <a:rPr lang="en-US" sz="1600" dirty="0"/>
              <a:t>1993	Enders, A.C., S. </a:t>
            </a:r>
            <a:r>
              <a:rPr lang="en-US" sz="1600" dirty="0" err="1"/>
              <a:t>Schlafke</a:t>
            </a:r>
            <a:r>
              <a:rPr lang="en-US" sz="1600" dirty="0"/>
              <a:t>, K.C. Lantz and I.K.M. Liu.   Endoderm cells of the equine yolk sac from Day 7 until formation of the definitive yolk sac placenta.  </a:t>
            </a:r>
            <a:r>
              <a:rPr lang="en-US" sz="1600" i="1" dirty="0"/>
              <a:t>Equine Veterinary Journal</a:t>
            </a:r>
            <a:r>
              <a:rPr lang="en-US" sz="1600" dirty="0"/>
              <a:t>, Suppl. 15:3-9. </a:t>
            </a:r>
          </a:p>
          <a:p>
            <a:r>
              <a:rPr lang="en-US" sz="1600" dirty="0"/>
              <a:t> </a:t>
            </a:r>
          </a:p>
          <a:p>
            <a:r>
              <a:rPr lang="en-US" sz="1600" dirty="0"/>
              <a:t>1995	Enders, A.C., K.C. Lantz, S. </a:t>
            </a:r>
            <a:r>
              <a:rPr lang="en-US" sz="1600" dirty="0" err="1"/>
              <a:t>Schlafke</a:t>
            </a:r>
            <a:r>
              <a:rPr lang="en-US" sz="1600" dirty="0"/>
              <a:t> and I.K.M. Liu.  New cells and old vessels: the remodeling of the endometrial vasculature during establishment of endometrial cups.   In: </a:t>
            </a:r>
            <a:r>
              <a:rPr lang="en-US" sz="1600" i="1" dirty="0"/>
              <a:t>Equine Reproduction VI</a:t>
            </a:r>
            <a:r>
              <a:rPr lang="en-US" sz="1600" dirty="0"/>
              <a:t>, Biology of Reproduction Monograph Series 1: 181-190.</a:t>
            </a:r>
          </a:p>
          <a:p>
            <a:r>
              <a:rPr lang="en-US" sz="1600" dirty="0"/>
              <a:t> </a:t>
            </a:r>
          </a:p>
          <a:p>
            <a:r>
              <a:rPr lang="en-US" sz="1600" dirty="0" smtClean="0"/>
              <a:t>1999</a:t>
            </a:r>
            <a:r>
              <a:rPr lang="en-US" sz="1600" dirty="0"/>
              <a:t>	Jones, C.J.P., A.C. Enders, R.B.P. Wooding, V. </a:t>
            </a:r>
            <a:r>
              <a:rPr lang="en-US" sz="1600" dirty="0" err="1"/>
              <a:t>Dantzer</a:t>
            </a:r>
            <a:r>
              <a:rPr lang="en-US" sz="1600" dirty="0"/>
              <a:t>, R. </a:t>
            </a:r>
            <a:r>
              <a:rPr lang="en-US" sz="1600" dirty="0" err="1"/>
              <a:t>Leiser</a:t>
            </a:r>
            <a:r>
              <a:rPr lang="en-US" sz="1600" dirty="0"/>
              <a:t> and R.W. </a:t>
            </a:r>
            <a:r>
              <a:rPr lang="en-US" sz="1600" dirty="0" err="1"/>
              <a:t>Stoddart</a:t>
            </a:r>
            <a:r>
              <a:rPr lang="en-US" sz="1600" dirty="0"/>
              <a:t>.  Equine placental cup cells show glycan expression distinct from that of both chorionic girdle progenitor cells and early </a:t>
            </a:r>
            <a:r>
              <a:rPr lang="en-US" sz="1600" dirty="0" err="1"/>
              <a:t>microcotyledonary</a:t>
            </a:r>
            <a:r>
              <a:rPr lang="en-US" sz="1600" dirty="0"/>
              <a:t> </a:t>
            </a:r>
            <a:r>
              <a:rPr lang="en-US" sz="1600" dirty="0" err="1"/>
              <a:t>trophoblast</a:t>
            </a:r>
            <a:r>
              <a:rPr lang="en-US" sz="1600" dirty="0"/>
              <a:t>.  </a:t>
            </a:r>
            <a:r>
              <a:rPr lang="en-US" sz="1600" i="1" dirty="0"/>
              <a:t>Placenta</a:t>
            </a:r>
            <a:r>
              <a:rPr lang="en-US" sz="1600" dirty="0"/>
              <a:t>  20:347-360. </a:t>
            </a:r>
          </a:p>
          <a:p>
            <a:r>
              <a:rPr lang="en-US" sz="1600" dirty="0"/>
              <a:t> </a:t>
            </a:r>
          </a:p>
          <a:p>
            <a:r>
              <a:rPr lang="en-US" sz="1600" dirty="0"/>
              <a:t>2000	Enders, A.C. and I.K.M. Liu.  A unique </a:t>
            </a:r>
            <a:r>
              <a:rPr lang="en-US" sz="1600" dirty="0" err="1"/>
              <a:t>exocelom</a:t>
            </a:r>
            <a:r>
              <a:rPr lang="en-US" sz="1600" dirty="0"/>
              <a:t>-like space during early pregnancy in the horse.  </a:t>
            </a:r>
            <a:r>
              <a:rPr lang="en-US" sz="1600" i="1" dirty="0"/>
              <a:t>Placenta</a:t>
            </a:r>
            <a:r>
              <a:rPr lang="en-US" sz="1600" dirty="0"/>
              <a:t>  21: 575-583.</a:t>
            </a:r>
          </a:p>
          <a:p>
            <a:r>
              <a:rPr lang="en-US" sz="1600" dirty="0"/>
              <a:t> </a:t>
            </a:r>
          </a:p>
          <a:p>
            <a:r>
              <a:rPr lang="en-US" sz="1600" dirty="0"/>
              <a:t>2000	Enders, A.C., C. J. Jones, K.C. Lantz, S. </a:t>
            </a:r>
            <a:r>
              <a:rPr lang="en-US" sz="1600" dirty="0" err="1"/>
              <a:t>Schlafke</a:t>
            </a:r>
            <a:r>
              <a:rPr lang="en-US" sz="1600" dirty="0"/>
              <a:t> and I.K.M. Liu.  Simultaneous exocrine and endocrine secretion: </a:t>
            </a:r>
            <a:r>
              <a:rPr lang="en-US" sz="1600" dirty="0" err="1"/>
              <a:t>trophoblast</a:t>
            </a:r>
            <a:r>
              <a:rPr lang="en-US" sz="1600" dirty="0"/>
              <a:t> and glands of the endometrial cups.  In: </a:t>
            </a:r>
            <a:r>
              <a:rPr lang="en-US" sz="1600" i="1" dirty="0"/>
              <a:t>Equine Reproduction VII</a:t>
            </a:r>
            <a:r>
              <a:rPr lang="en-US" sz="1600" dirty="0"/>
              <a:t>.  </a:t>
            </a:r>
            <a:r>
              <a:rPr lang="en-US" sz="1600" i="1" dirty="0"/>
              <a:t>Journal of Reproduction and Fertility</a:t>
            </a:r>
            <a:r>
              <a:rPr lang="en-US" sz="1600" dirty="0"/>
              <a:t>, Suppl. 56: 615-625.</a:t>
            </a:r>
          </a:p>
          <a:p>
            <a:r>
              <a:rPr lang="en-US" sz="1600" dirty="0"/>
              <a:t> </a:t>
            </a:r>
          </a:p>
        </p:txBody>
      </p:sp>
    </p:spTree>
    <p:extLst>
      <p:ext uri="{BB962C8B-B14F-4D97-AF65-F5344CB8AC3E}">
        <p14:creationId xmlns:p14="http://schemas.microsoft.com/office/powerpoint/2010/main" val="2768476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 eq d18 islets.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18309"/>
            <a:ext cx="5949022" cy="3734971"/>
          </a:xfrm>
          <a:prstGeom prst="rect">
            <a:avLst/>
          </a:prstGeom>
        </p:spPr>
      </p:pic>
      <p:pic>
        <p:nvPicPr>
          <p:cNvPr id="3" name="Picture 2" descr="18 eq d18 cross.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3810000"/>
            <a:ext cx="4343400" cy="2867073"/>
          </a:xfrm>
          <a:prstGeom prst="rect">
            <a:avLst/>
          </a:prstGeom>
        </p:spPr>
      </p:pic>
      <p:sp>
        <p:nvSpPr>
          <p:cNvPr id="4" name="Rectangle 3"/>
          <p:cNvSpPr/>
          <p:nvPr/>
        </p:nvSpPr>
        <p:spPr>
          <a:xfrm>
            <a:off x="6096000" y="888391"/>
            <a:ext cx="2895600" cy="1754327"/>
          </a:xfrm>
          <a:prstGeom prst="rect">
            <a:avLst/>
          </a:prstGeom>
        </p:spPr>
        <p:txBody>
          <a:bodyPr wrap="square">
            <a:spAutoFit/>
          </a:bodyPr>
          <a:lstStyle/>
          <a:p>
            <a:r>
              <a:rPr lang="en-US" dirty="0"/>
              <a:t>Note the </a:t>
            </a:r>
            <a:r>
              <a:rPr lang="en-US" dirty="0" err="1"/>
              <a:t>somites</a:t>
            </a:r>
            <a:r>
              <a:rPr lang="en-US" dirty="0"/>
              <a:t> and head fold of a day 18 blastocyst. The area lateral to the blastocyst is a region of yolk sac beginning to form erythrocytes. </a:t>
            </a:r>
          </a:p>
        </p:txBody>
      </p:sp>
      <p:sp>
        <p:nvSpPr>
          <p:cNvPr id="5" name="Rectangle 4"/>
          <p:cNvSpPr/>
          <p:nvPr/>
        </p:nvSpPr>
        <p:spPr>
          <a:xfrm>
            <a:off x="5029200" y="5334000"/>
            <a:ext cx="3170046" cy="369332"/>
          </a:xfrm>
          <a:prstGeom prst="rect">
            <a:avLst/>
          </a:prstGeom>
        </p:spPr>
        <p:txBody>
          <a:bodyPr wrap="none">
            <a:spAutoFit/>
          </a:bodyPr>
          <a:lstStyle/>
          <a:p>
            <a:r>
              <a:rPr lang="en-US" dirty="0"/>
              <a:t>Cross section of a somite region </a:t>
            </a:r>
          </a:p>
        </p:txBody>
      </p:sp>
    </p:spTree>
    <p:extLst>
      <p:ext uri="{BB962C8B-B14F-4D97-AF65-F5344CB8AC3E}">
        <p14:creationId xmlns:p14="http://schemas.microsoft.com/office/powerpoint/2010/main" val="3405825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b eq d18 vascular to av.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68" y="0"/>
            <a:ext cx="6705600" cy="1939671"/>
          </a:xfrm>
          <a:prstGeom prst="rect">
            <a:avLst/>
          </a:prstGeom>
        </p:spPr>
      </p:pic>
      <p:pic>
        <p:nvPicPr>
          <p:cNvPr id="5" name="Picture 4" descr="19c eq d18 meso.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08" y="1939671"/>
            <a:ext cx="6395023" cy="4921471"/>
          </a:xfrm>
          <a:prstGeom prst="rect">
            <a:avLst/>
          </a:prstGeom>
        </p:spPr>
      </p:pic>
      <p:sp>
        <p:nvSpPr>
          <p:cNvPr id="6" name="Rectangle 5"/>
          <p:cNvSpPr/>
          <p:nvPr/>
        </p:nvSpPr>
        <p:spPr>
          <a:xfrm>
            <a:off x="6705600" y="76200"/>
            <a:ext cx="2438400" cy="1477328"/>
          </a:xfrm>
          <a:prstGeom prst="rect">
            <a:avLst/>
          </a:prstGeom>
        </p:spPr>
        <p:txBody>
          <a:bodyPr wrap="square">
            <a:spAutoFit/>
          </a:bodyPr>
          <a:lstStyle/>
          <a:p>
            <a:r>
              <a:rPr lang="en-US" dirty="0"/>
              <a:t>The mesoderm has extended between the endoderm and </a:t>
            </a:r>
            <a:r>
              <a:rPr lang="en-US" dirty="0" err="1"/>
              <a:t>trophoblast</a:t>
            </a:r>
            <a:r>
              <a:rPr lang="en-US" dirty="0"/>
              <a:t> except on the extreme right.</a:t>
            </a:r>
          </a:p>
        </p:txBody>
      </p:sp>
      <p:sp>
        <p:nvSpPr>
          <p:cNvPr id="7" name="Rectangle 6"/>
          <p:cNvSpPr/>
          <p:nvPr/>
        </p:nvSpPr>
        <p:spPr>
          <a:xfrm>
            <a:off x="6448696" y="2819400"/>
            <a:ext cx="2681968" cy="1477328"/>
          </a:xfrm>
          <a:prstGeom prst="rect">
            <a:avLst/>
          </a:prstGeom>
        </p:spPr>
        <p:txBody>
          <a:bodyPr wrap="square">
            <a:spAutoFit/>
          </a:bodyPr>
          <a:lstStyle/>
          <a:p>
            <a:r>
              <a:rPr lang="en-US" dirty="0"/>
              <a:t>A mesoderm cell on the left intrudes between the basal lamina of the </a:t>
            </a:r>
            <a:r>
              <a:rPr lang="en-US" dirty="0" err="1"/>
              <a:t>trophoblast</a:t>
            </a:r>
            <a:r>
              <a:rPr lang="en-US" dirty="0"/>
              <a:t> and the endoderm cells.</a:t>
            </a:r>
          </a:p>
        </p:txBody>
      </p:sp>
    </p:spTree>
    <p:extLst>
      <p:ext uri="{BB962C8B-B14F-4D97-AF65-F5344CB8AC3E}">
        <p14:creationId xmlns:p14="http://schemas.microsoft.com/office/powerpoint/2010/main" val="2514298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 eqd18 st.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304800"/>
            <a:ext cx="3730645" cy="2182427"/>
          </a:xfrm>
          <a:prstGeom prst="rect">
            <a:avLst/>
          </a:prstGeom>
        </p:spPr>
      </p:pic>
      <p:pic>
        <p:nvPicPr>
          <p:cNvPr id="3" name="Picture 2" descr="21 eq d18 hemo.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395" y="2590800"/>
            <a:ext cx="3650850" cy="4081161"/>
          </a:xfrm>
          <a:prstGeom prst="rect">
            <a:avLst/>
          </a:prstGeom>
        </p:spPr>
      </p:pic>
      <p:sp>
        <p:nvSpPr>
          <p:cNvPr id="6" name="Rectangle 5"/>
          <p:cNvSpPr/>
          <p:nvPr/>
        </p:nvSpPr>
        <p:spPr>
          <a:xfrm>
            <a:off x="4191000" y="762000"/>
            <a:ext cx="4572000" cy="923330"/>
          </a:xfrm>
          <a:prstGeom prst="rect">
            <a:avLst/>
          </a:prstGeom>
        </p:spPr>
        <p:txBody>
          <a:bodyPr>
            <a:spAutoFit/>
          </a:bodyPr>
          <a:lstStyle/>
          <a:p>
            <a:r>
              <a:rPr lang="en-US" dirty="0"/>
              <a:t>A small and large developing vessel are under the </a:t>
            </a:r>
            <a:r>
              <a:rPr lang="en-US" dirty="0" err="1"/>
              <a:t>trophoblast</a:t>
            </a:r>
            <a:r>
              <a:rPr lang="en-US" dirty="0"/>
              <a:t>. Note </a:t>
            </a:r>
            <a:r>
              <a:rPr lang="en-US" dirty="0" err="1"/>
              <a:t>hemopoietic</a:t>
            </a:r>
            <a:r>
              <a:rPr lang="en-US" dirty="0"/>
              <a:t> cells in the wedge between these vessels.</a:t>
            </a:r>
          </a:p>
        </p:txBody>
      </p:sp>
      <p:sp>
        <p:nvSpPr>
          <p:cNvPr id="7" name="Rectangle 6"/>
          <p:cNvSpPr/>
          <p:nvPr/>
        </p:nvSpPr>
        <p:spPr>
          <a:xfrm>
            <a:off x="4114800" y="4419600"/>
            <a:ext cx="4572000" cy="923330"/>
          </a:xfrm>
          <a:prstGeom prst="rect">
            <a:avLst/>
          </a:prstGeom>
        </p:spPr>
        <p:txBody>
          <a:bodyPr>
            <a:spAutoFit/>
          </a:bodyPr>
          <a:lstStyle/>
          <a:p>
            <a:r>
              <a:rPr lang="en-US" dirty="0" smtClean="0"/>
              <a:t> </a:t>
            </a:r>
            <a:r>
              <a:rPr lang="en-US" dirty="0"/>
              <a:t>On the bottom is a cluster of </a:t>
            </a:r>
            <a:r>
              <a:rPr lang="en-US" dirty="0" err="1"/>
              <a:t>hemopoietic</a:t>
            </a:r>
            <a:r>
              <a:rPr lang="en-US" dirty="0"/>
              <a:t> cells. </a:t>
            </a:r>
          </a:p>
          <a:p>
            <a:r>
              <a:rPr lang="en-US" dirty="0"/>
              <a:t> </a:t>
            </a:r>
          </a:p>
        </p:txBody>
      </p:sp>
    </p:spTree>
    <p:extLst>
      <p:ext uri="{BB962C8B-B14F-4D97-AF65-F5344CB8AC3E}">
        <p14:creationId xmlns:p14="http://schemas.microsoft.com/office/powerpoint/2010/main" val="682925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b eq d18 at st.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712"/>
            <a:ext cx="6979215" cy="6129709"/>
          </a:xfrm>
          <a:prstGeom prst="rect">
            <a:avLst/>
          </a:prstGeom>
        </p:spPr>
      </p:pic>
      <p:sp>
        <p:nvSpPr>
          <p:cNvPr id="3" name="Rectangle 2"/>
          <p:cNvSpPr/>
          <p:nvPr/>
        </p:nvSpPr>
        <p:spPr>
          <a:xfrm>
            <a:off x="6982180" y="2057400"/>
            <a:ext cx="2164785" cy="2031325"/>
          </a:xfrm>
          <a:prstGeom prst="rect">
            <a:avLst/>
          </a:prstGeom>
        </p:spPr>
        <p:txBody>
          <a:bodyPr wrap="square">
            <a:spAutoFit/>
          </a:bodyPr>
          <a:lstStyle/>
          <a:p>
            <a:r>
              <a:rPr lang="en-US" dirty="0"/>
              <a:t>The endoderm layer (below) underlies connective tissue around the endothelial cell of a blood vessel in the upper left.</a:t>
            </a:r>
          </a:p>
        </p:txBody>
      </p:sp>
    </p:spTree>
    <p:extLst>
      <p:ext uri="{BB962C8B-B14F-4D97-AF65-F5344CB8AC3E}">
        <p14:creationId xmlns:p14="http://schemas.microsoft.com/office/powerpoint/2010/main" val="2840239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0"/>
            <a:ext cx="8839200" cy="923330"/>
          </a:xfrm>
          <a:prstGeom prst="rect">
            <a:avLst/>
          </a:prstGeom>
        </p:spPr>
        <p:txBody>
          <a:bodyPr wrap="square">
            <a:spAutoFit/>
          </a:bodyPr>
          <a:lstStyle/>
          <a:p>
            <a:r>
              <a:rPr lang="en-US" dirty="0"/>
              <a:t>Day 7 – 18</a:t>
            </a:r>
            <a:r>
              <a:rPr lang="en-US" dirty="0" smtClean="0"/>
              <a:t>  The </a:t>
            </a:r>
            <a:r>
              <a:rPr lang="en-US" dirty="0"/>
              <a:t>blastocyst</a:t>
            </a:r>
            <a:r>
              <a:rPr lang="en-US" dirty="0" smtClean="0"/>
              <a:t>  moves around </a:t>
            </a:r>
            <a:r>
              <a:rPr lang="en-US" dirty="0"/>
              <a:t>within the uterine horns and body</a:t>
            </a:r>
            <a:r>
              <a:rPr lang="en-US" dirty="0" smtClean="0"/>
              <a:t> until  </a:t>
            </a:r>
            <a:r>
              <a:rPr lang="en-US" dirty="0"/>
              <a:t>day 16, when</a:t>
            </a:r>
            <a:r>
              <a:rPr lang="en-US" dirty="0" smtClean="0"/>
              <a:t>  it </a:t>
            </a:r>
            <a:r>
              <a:rPr lang="en-US" dirty="0"/>
              <a:t>becomes fixed in position</a:t>
            </a:r>
            <a:r>
              <a:rPr lang="en-US" dirty="0" smtClean="0"/>
              <a:t>. During </a:t>
            </a:r>
            <a:r>
              <a:rPr lang="en-US" dirty="0"/>
              <a:t>this period the </a:t>
            </a:r>
            <a:r>
              <a:rPr lang="en-US" dirty="0" err="1"/>
              <a:t>blastocyst</a:t>
            </a:r>
            <a:r>
              <a:rPr lang="en-US" dirty="0"/>
              <a:t> is encompassed by a capsule.</a:t>
            </a:r>
          </a:p>
        </p:txBody>
      </p:sp>
      <p:pic>
        <p:nvPicPr>
          <p:cNvPr id="6" name="Picture 5" descr="01a eq endo-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6401" y="646331"/>
            <a:ext cx="5333999" cy="5620601"/>
          </a:xfrm>
          <a:prstGeom prst="rect">
            <a:avLst/>
          </a:prstGeom>
        </p:spPr>
      </p:pic>
      <p:sp>
        <p:nvSpPr>
          <p:cNvPr id="7" name="Rectangle 6"/>
          <p:cNvSpPr/>
          <p:nvPr/>
        </p:nvSpPr>
        <p:spPr>
          <a:xfrm>
            <a:off x="152400" y="6153834"/>
            <a:ext cx="8991600" cy="646331"/>
          </a:xfrm>
          <a:prstGeom prst="rect">
            <a:avLst/>
          </a:prstGeom>
        </p:spPr>
        <p:txBody>
          <a:bodyPr wrap="square">
            <a:spAutoFit/>
          </a:bodyPr>
          <a:lstStyle/>
          <a:p>
            <a:r>
              <a:rPr lang="en-US" dirty="0" smtClean="0"/>
              <a:t>The </a:t>
            </a:r>
            <a:r>
              <a:rPr lang="en-US" dirty="0"/>
              <a:t>development of the blastocyst is unusual in that the</a:t>
            </a:r>
            <a:r>
              <a:rPr lang="en-US" dirty="0" smtClean="0"/>
              <a:t> early </a:t>
            </a:r>
            <a:r>
              <a:rPr lang="en-US" dirty="0"/>
              <a:t>endodermal cells are </a:t>
            </a:r>
            <a:r>
              <a:rPr lang="en-US" dirty="0" smtClean="0"/>
              <a:t>initially </a:t>
            </a:r>
            <a:r>
              <a:rPr lang="en-US" dirty="0"/>
              <a:t>scattered around the cavity before forming a continuous layer.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a eq d18 mc.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1" y="76199"/>
            <a:ext cx="7534166" cy="3352801"/>
          </a:xfrm>
          <a:prstGeom prst="rect">
            <a:avLst/>
          </a:prstGeom>
        </p:spPr>
      </p:pic>
      <p:pic>
        <p:nvPicPr>
          <p:cNvPr id="3" name="Picture 2" descr="23 eq d18 tight endo.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399" y="4191000"/>
            <a:ext cx="7532649" cy="1600200"/>
          </a:xfrm>
          <a:prstGeom prst="rect">
            <a:avLst/>
          </a:prstGeom>
        </p:spPr>
      </p:pic>
      <p:sp>
        <p:nvSpPr>
          <p:cNvPr id="4" name="Rectangle 3"/>
          <p:cNvSpPr/>
          <p:nvPr/>
        </p:nvSpPr>
        <p:spPr>
          <a:xfrm>
            <a:off x="381000" y="3515812"/>
            <a:ext cx="6934200" cy="369332"/>
          </a:xfrm>
          <a:prstGeom prst="rect">
            <a:avLst/>
          </a:prstGeom>
        </p:spPr>
        <p:txBody>
          <a:bodyPr wrap="square">
            <a:spAutoFit/>
          </a:bodyPr>
          <a:lstStyle/>
          <a:p>
            <a:r>
              <a:rPr lang="en-US" dirty="0" smtClean="0"/>
              <a:t> </a:t>
            </a:r>
            <a:r>
              <a:rPr lang="en-US" dirty="0"/>
              <a:t>The broken capsule overlies a region with mesoderm but not </a:t>
            </a:r>
            <a:r>
              <a:rPr lang="en-US" dirty="0" smtClean="0"/>
              <a:t>vessels. </a:t>
            </a:r>
            <a:endParaRPr lang="en-US" dirty="0"/>
          </a:p>
        </p:txBody>
      </p:sp>
      <p:sp>
        <p:nvSpPr>
          <p:cNvPr id="5" name="Rectangle 4"/>
          <p:cNvSpPr/>
          <p:nvPr/>
        </p:nvSpPr>
        <p:spPr>
          <a:xfrm>
            <a:off x="626818" y="5715000"/>
            <a:ext cx="6019800" cy="646331"/>
          </a:xfrm>
          <a:prstGeom prst="rect">
            <a:avLst/>
          </a:prstGeom>
        </p:spPr>
        <p:txBody>
          <a:bodyPr wrap="square">
            <a:spAutoFit/>
          </a:bodyPr>
          <a:lstStyle/>
          <a:p>
            <a:r>
              <a:rPr lang="en-US" dirty="0" err="1"/>
              <a:t>Bilaminar</a:t>
            </a:r>
            <a:r>
              <a:rPr lang="en-US" dirty="0"/>
              <a:t> yolk sac. Note the cuboidal </a:t>
            </a:r>
            <a:r>
              <a:rPr lang="en-US" dirty="0" err="1"/>
              <a:t>trophoblast</a:t>
            </a:r>
            <a:r>
              <a:rPr lang="en-US" dirty="0"/>
              <a:t> cells.</a:t>
            </a:r>
          </a:p>
          <a:p>
            <a:r>
              <a:rPr lang="en-US" dirty="0"/>
              <a:t> </a:t>
            </a:r>
          </a:p>
        </p:txBody>
      </p:sp>
    </p:spTree>
    <p:extLst>
      <p:ext uri="{BB962C8B-B14F-4D97-AF65-F5344CB8AC3E}">
        <p14:creationId xmlns:p14="http://schemas.microsoft.com/office/powerpoint/2010/main" val="3221304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64442" y="1524000"/>
            <a:ext cx="1790700" cy="3139321"/>
          </a:xfrm>
          <a:prstGeom prst="rect">
            <a:avLst/>
          </a:prstGeom>
        </p:spPr>
        <p:txBody>
          <a:bodyPr wrap="square">
            <a:spAutoFit/>
          </a:bodyPr>
          <a:lstStyle/>
          <a:p>
            <a:r>
              <a:rPr lang="en-US" dirty="0"/>
              <a:t>Irregular microvilli extend from the surface of </a:t>
            </a:r>
            <a:r>
              <a:rPr lang="en-US" dirty="0" err="1"/>
              <a:t>trophoblast</a:t>
            </a:r>
            <a:r>
              <a:rPr lang="en-US" dirty="0"/>
              <a:t> cells. </a:t>
            </a:r>
            <a:endParaRPr lang="en-US" dirty="0" smtClean="0"/>
          </a:p>
          <a:p>
            <a:r>
              <a:rPr lang="en-US" dirty="0" smtClean="0"/>
              <a:t>The </a:t>
            </a:r>
            <a:r>
              <a:rPr lang="en-US" dirty="0"/>
              <a:t>endoderm cells show bumps that in three dimension are ridges.</a:t>
            </a:r>
          </a:p>
          <a:p>
            <a:r>
              <a:rPr lang="en-US" dirty="0"/>
              <a:t> </a:t>
            </a:r>
          </a:p>
        </p:txBody>
      </p:sp>
      <p:pic>
        <p:nvPicPr>
          <p:cNvPr id="3" name="Picture 2" descr="24b eq d18 bilam.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7164442" cy="5968573"/>
          </a:xfrm>
          <a:prstGeom prst="rect">
            <a:avLst/>
          </a:prstGeom>
        </p:spPr>
      </p:pic>
    </p:spTree>
    <p:extLst>
      <p:ext uri="{BB962C8B-B14F-4D97-AF65-F5344CB8AC3E}">
        <p14:creationId xmlns:p14="http://schemas.microsoft.com/office/powerpoint/2010/main" val="1573731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0a eq embryos-3.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4400" y="59677"/>
            <a:ext cx="7051838" cy="6255020"/>
          </a:xfrm>
          <a:prstGeom prst="rect">
            <a:avLst/>
          </a:prstGeom>
        </p:spPr>
      </p:pic>
      <p:sp>
        <p:nvSpPr>
          <p:cNvPr id="5" name="Rectangle 4"/>
          <p:cNvSpPr/>
          <p:nvPr/>
        </p:nvSpPr>
        <p:spPr>
          <a:xfrm>
            <a:off x="152400" y="3046114"/>
            <a:ext cx="1132679" cy="369332"/>
          </a:xfrm>
          <a:prstGeom prst="rect">
            <a:avLst/>
          </a:prstGeom>
        </p:spPr>
        <p:txBody>
          <a:bodyPr wrap="none">
            <a:spAutoFit/>
          </a:bodyPr>
          <a:lstStyle/>
          <a:p>
            <a:r>
              <a:rPr lang="en-US" dirty="0" smtClean="0"/>
              <a:t> </a:t>
            </a:r>
            <a:r>
              <a:rPr lang="en-US" dirty="0"/>
              <a:t>CR in mm</a:t>
            </a:r>
          </a:p>
        </p:txBody>
      </p:sp>
      <p:sp>
        <p:nvSpPr>
          <p:cNvPr id="6" name="Rectangle 5"/>
          <p:cNvSpPr/>
          <p:nvPr/>
        </p:nvSpPr>
        <p:spPr>
          <a:xfrm>
            <a:off x="4038600" y="6314697"/>
            <a:ext cx="1609673" cy="369332"/>
          </a:xfrm>
          <a:prstGeom prst="rect">
            <a:avLst/>
          </a:prstGeom>
        </p:spPr>
        <p:txBody>
          <a:bodyPr wrap="none">
            <a:spAutoFit/>
          </a:bodyPr>
          <a:lstStyle/>
          <a:p>
            <a:r>
              <a:rPr lang="en-US" dirty="0"/>
              <a:t> Days gestation</a:t>
            </a:r>
          </a:p>
        </p:txBody>
      </p:sp>
    </p:spTree>
    <p:extLst>
      <p:ext uri="{BB962C8B-B14F-4D97-AF65-F5344CB8AC3E}">
        <p14:creationId xmlns:p14="http://schemas.microsoft.com/office/powerpoint/2010/main" val="3779100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b eq age ys all-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304800"/>
            <a:ext cx="8794466" cy="3773893"/>
          </a:xfrm>
          <a:prstGeom prst="rect">
            <a:avLst/>
          </a:prstGeom>
        </p:spPr>
      </p:pic>
      <p:pic>
        <p:nvPicPr>
          <p:cNvPr id="3" name="Picture 2" descr="00c  eq d 20-25  sum.ps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 y="4714463"/>
            <a:ext cx="7086599" cy="2154268"/>
          </a:xfrm>
          <a:prstGeom prst="rect">
            <a:avLst/>
          </a:prstGeom>
        </p:spPr>
      </p:pic>
    </p:spTree>
    <p:extLst>
      <p:ext uri="{BB962C8B-B14F-4D97-AF65-F5344CB8AC3E}">
        <p14:creationId xmlns:p14="http://schemas.microsoft.com/office/powerpoint/2010/main" val="3146511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eq draw ys.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76200"/>
            <a:ext cx="7638706" cy="6533640"/>
          </a:xfrm>
          <a:prstGeom prst="rect">
            <a:avLst/>
          </a:prstGeom>
        </p:spPr>
      </p:pic>
      <p:sp>
        <p:nvSpPr>
          <p:cNvPr id="3" name="Rectangle 2"/>
          <p:cNvSpPr/>
          <p:nvPr/>
        </p:nvSpPr>
        <p:spPr>
          <a:xfrm>
            <a:off x="457200" y="6449327"/>
            <a:ext cx="8077200" cy="369332"/>
          </a:xfrm>
          <a:prstGeom prst="rect">
            <a:avLst/>
          </a:prstGeom>
        </p:spPr>
        <p:txBody>
          <a:bodyPr wrap="square">
            <a:spAutoFit/>
          </a:bodyPr>
          <a:lstStyle/>
          <a:p>
            <a:r>
              <a:rPr lang="en-US" dirty="0"/>
              <a:t>Diagram of development of vascular and avascular yolk sac and later of the allantois. </a:t>
            </a:r>
          </a:p>
        </p:txBody>
      </p:sp>
    </p:spTree>
    <p:extLst>
      <p:ext uri="{BB962C8B-B14F-4D97-AF65-F5344CB8AC3E}">
        <p14:creationId xmlns:p14="http://schemas.microsoft.com/office/powerpoint/2010/main" val="1310932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a eq d20-12.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0"/>
            <a:ext cx="7646013" cy="6148774"/>
          </a:xfrm>
          <a:prstGeom prst="rect">
            <a:avLst/>
          </a:prstGeom>
        </p:spPr>
      </p:pic>
      <p:sp>
        <p:nvSpPr>
          <p:cNvPr id="3" name="Rectangle 2"/>
          <p:cNvSpPr/>
          <p:nvPr/>
        </p:nvSpPr>
        <p:spPr>
          <a:xfrm>
            <a:off x="114193" y="6195795"/>
            <a:ext cx="8991600" cy="646331"/>
          </a:xfrm>
          <a:prstGeom prst="rect">
            <a:avLst/>
          </a:prstGeom>
        </p:spPr>
        <p:txBody>
          <a:bodyPr wrap="square">
            <a:spAutoFit/>
          </a:bodyPr>
          <a:lstStyle/>
          <a:p>
            <a:r>
              <a:rPr lang="en-US" dirty="0" smtClean="0"/>
              <a:t> </a:t>
            </a:r>
            <a:r>
              <a:rPr lang="en-US" dirty="0"/>
              <a:t>Dorsal view of the day 20 embryo. The pale ellipse overlying the embryo is the opening in the amnion that has not yet closed. At this stage there is still a capsule which has been removed. </a:t>
            </a:r>
          </a:p>
        </p:txBody>
      </p:sp>
    </p:spTree>
    <p:extLst>
      <p:ext uri="{BB962C8B-B14F-4D97-AF65-F5344CB8AC3E}">
        <p14:creationId xmlns:p14="http://schemas.microsoft.com/office/powerpoint/2010/main" val="2440659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 eq d20 hemo.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381000"/>
            <a:ext cx="8490040" cy="4876800"/>
          </a:xfrm>
          <a:prstGeom prst="rect">
            <a:avLst/>
          </a:prstGeom>
        </p:spPr>
      </p:pic>
      <p:sp>
        <p:nvSpPr>
          <p:cNvPr id="3" name="Rectangle 2"/>
          <p:cNvSpPr/>
          <p:nvPr/>
        </p:nvSpPr>
        <p:spPr>
          <a:xfrm>
            <a:off x="762000" y="5638800"/>
            <a:ext cx="7010400" cy="646331"/>
          </a:xfrm>
          <a:prstGeom prst="rect">
            <a:avLst/>
          </a:prstGeom>
        </p:spPr>
        <p:txBody>
          <a:bodyPr wrap="square">
            <a:spAutoFit/>
          </a:bodyPr>
          <a:lstStyle/>
          <a:p>
            <a:r>
              <a:rPr lang="en-US" dirty="0"/>
              <a:t>Vascular yolk sac with forming blood cells between the endoderm and endothelium of </a:t>
            </a:r>
            <a:r>
              <a:rPr lang="en-US" dirty="0" smtClean="0"/>
              <a:t>the  larger </a:t>
            </a:r>
            <a:r>
              <a:rPr lang="en-US" dirty="0"/>
              <a:t>vessel.</a:t>
            </a:r>
          </a:p>
        </p:txBody>
      </p:sp>
    </p:spTree>
    <p:extLst>
      <p:ext uri="{BB962C8B-B14F-4D97-AF65-F5344CB8AC3E}">
        <p14:creationId xmlns:p14="http://schemas.microsoft.com/office/powerpoint/2010/main" val="3242229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b d20.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5798"/>
            <a:ext cx="7863840" cy="6644640"/>
          </a:xfrm>
          <a:prstGeom prst="rect">
            <a:avLst/>
          </a:prstGeom>
        </p:spPr>
      </p:pic>
      <p:sp>
        <p:nvSpPr>
          <p:cNvPr id="3" name="Rectangle 2"/>
          <p:cNvSpPr/>
          <p:nvPr/>
        </p:nvSpPr>
        <p:spPr>
          <a:xfrm>
            <a:off x="7847499" y="2438400"/>
            <a:ext cx="1447800" cy="1477328"/>
          </a:xfrm>
          <a:prstGeom prst="rect">
            <a:avLst/>
          </a:prstGeom>
        </p:spPr>
        <p:txBody>
          <a:bodyPr wrap="square">
            <a:spAutoFit/>
          </a:bodyPr>
          <a:lstStyle/>
          <a:p>
            <a:r>
              <a:rPr lang="en-US" dirty="0"/>
              <a:t>Developing erythrocytes in </a:t>
            </a:r>
            <a:r>
              <a:rPr lang="en-US" dirty="0" smtClean="0"/>
              <a:t> </a:t>
            </a:r>
            <a:r>
              <a:rPr lang="en-US" dirty="0"/>
              <a:t>the yolk sac.</a:t>
            </a:r>
          </a:p>
          <a:p>
            <a:r>
              <a:rPr lang="en-US" dirty="0"/>
              <a:t> </a:t>
            </a:r>
          </a:p>
        </p:txBody>
      </p:sp>
    </p:spTree>
    <p:extLst>
      <p:ext uri="{BB962C8B-B14F-4D97-AF65-F5344CB8AC3E}">
        <p14:creationId xmlns:p14="http://schemas.microsoft.com/office/powerpoint/2010/main" val="3178601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6 eq d20 v av.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25127"/>
            <a:ext cx="6914943" cy="2197638"/>
          </a:xfrm>
          <a:prstGeom prst="rect">
            <a:avLst/>
          </a:prstGeom>
        </p:spPr>
      </p:pic>
      <p:pic>
        <p:nvPicPr>
          <p:cNvPr id="5" name="Picture 4" descr="05a eq d20 c-v.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2260703"/>
            <a:ext cx="4572000" cy="4414073"/>
          </a:xfrm>
          <a:prstGeom prst="rect">
            <a:avLst/>
          </a:prstGeom>
        </p:spPr>
      </p:pic>
      <p:sp>
        <p:nvSpPr>
          <p:cNvPr id="6" name="Rectangle 5"/>
          <p:cNvSpPr/>
          <p:nvPr/>
        </p:nvSpPr>
        <p:spPr>
          <a:xfrm>
            <a:off x="4876800" y="3200400"/>
            <a:ext cx="3505200" cy="1200329"/>
          </a:xfrm>
          <a:prstGeom prst="rect">
            <a:avLst/>
          </a:prstGeom>
        </p:spPr>
        <p:txBody>
          <a:bodyPr wrap="square">
            <a:spAutoFit/>
          </a:bodyPr>
          <a:lstStyle/>
          <a:p>
            <a:r>
              <a:rPr lang="en-US" dirty="0" smtClean="0"/>
              <a:t>  </a:t>
            </a:r>
            <a:r>
              <a:rPr lang="en-US" dirty="0"/>
              <a:t>Junction between </a:t>
            </a:r>
            <a:r>
              <a:rPr lang="en-US" dirty="0" err="1"/>
              <a:t>bilaminar</a:t>
            </a:r>
            <a:r>
              <a:rPr lang="en-US" dirty="0"/>
              <a:t> yolk sac on the left, </a:t>
            </a:r>
            <a:r>
              <a:rPr lang="en-US" dirty="0" err="1"/>
              <a:t>trilaminar</a:t>
            </a:r>
            <a:r>
              <a:rPr lang="en-US" dirty="0"/>
              <a:t> yolk sac on the right.</a:t>
            </a:r>
          </a:p>
          <a:p>
            <a:r>
              <a:rPr lang="en-US" dirty="0"/>
              <a:t> </a:t>
            </a:r>
          </a:p>
        </p:txBody>
      </p:sp>
    </p:spTree>
    <p:extLst>
      <p:ext uri="{BB962C8B-B14F-4D97-AF65-F5344CB8AC3E}">
        <p14:creationId xmlns:p14="http://schemas.microsoft.com/office/powerpoint/2010/main" val="3631147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a eq d20 -18.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313" y="0"/>
            <a:ext cx="3264956" cy="4648200"/>
          </a:xfrm>
          <a:prstGeom prst="rect">
            <a:avLst/>
          </a:prstGeom>
        </p:spPr>
      </p:pic>
      <p:pic>
        <p:nvPicPr>
          <p:cNvPr id="3" name="Picture 2" descr="06b eq d20 -19.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0" y="152400"/>
            <a:ext cx="4732930" cy="3124200"/>
          </a:xfrm>
          <a:prstGeom prst="rect">
            <a:avLst/>
          </a:prstGeom>
        </p:spPr>
      </p:pic>
      <p:pic>
        <p:nvPicPr>
          <p:cNvPr id="4" name="Picture 3" descr="06c eq d20 valv-20.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9716" y="3533085"/>
            <a:ext cx="4338884" cy="2867715"/>
          </a:xfrm>
          <a:prstGeom prst="rect">
            <a:avLst/>
          </a:prstGeom>
        </p:spPr>
      </p:pic>
      <p:sp>
        <p:nvSpPr>
          <p:cNvPr id="5" name="Rectangle 4"/>
          <p:cNvSpPr/>
          <p:nvPr/>
        </p:nvSpPr>
        <p:spPr>
          <a:xfrm>
            <a:off x="152400" y="4648200"/>
            <a:ext cx="2971800" cy="1477328"/>
          </a:xfrm>
          <a:prstGeom prst="rect">
            <a:avLst/>
          </a:prstGeom>
        </p:spPr>
        <p:txBody>
          <a:bodyPr wrap="square">
            <a:spAutoFit/>
          </a:bodyPr>
          <a:lstStyle/>
          <a:p>
            <a:r>
              <a:rPr lang="en-US" dirty="0"/>
              <a:t>Perfusion of maternal vascular system leaves the abundant lymphatic vessels filled with plasma and the blood vessels empty. </a:t>
            </a:r>
          </a:p>
        </p:txBody>
      </p:sp>
      <p:sp>
        <p:nvSpPr>
          <p:cNvPr id="6" name="Rectangle 5"/>
          <p:cNvSpPr/>
          <p:nvPr/>
        </p:nvSpPr>
        <p:spPr>
          <a:xfrm>
            <a:off x="3581400" y="152400"/>
            <a:ext cx="2667000" cy="369332"/>
          </a:xfrm>
          <a:prstGeom prst="rect">
            <a:avLst/>
          </a:prstGeom>
        </p:spPr>
        <p:txBody>
          <a:bodyPr wrap="square">
            <a:spAutoFit/>
          </a:bodyPr>
          <a:lstStyle/>
          <a:p>
            <a:r>
              <a:rPr lang="en-US" dirty="0" smtClean="0"/>
              <a:t> </a:t>
            </a:r>
            <a:r>
              <a:rPr lang="en-US" dirty="0"/>
              <a:t>Superficial </a:t>
            </a:r>
            <a:r>
              <a:rPr lang="en-US" dirty="0" err="1"/>
              <a:t>lymphatics</a:t>
            </a:r>
            <a:r>
              <a:rPr lang="en-US" dirty="0"/>
              <a:t> .</a:t>
            </a:r>
          </a:p>
        </p:txBody>
      </p:sp>
      <p:sp>
        <p:nvSpPr>
          <p:cNvPr id="7" name="Rectangle 6"/>
          <p:cNvSpPr/>
          <p:nvPr/>
        </p:nvSpPr>
        <p:spPr>
          <a:xfrm>
            <a:off x="3161240" y="6324600"/>
            <a:ext cx="5867400" cy="646331"/>
          </a:xfrm>
          <a:prstGeom prst="rect">
            <a:avLst/>
          </a:prstGeom>
        </p:spPr>
        <p:txBody>
          <a:bodyPr wrap="square">
            <a:spAutoFit/>
          </a:bodyPr>
          <a:lstStyle/>
          <a:p>
            <a:r>
              <a:rPr lang="en-US" dirty="0"/>
              <a:t>Valves in the major </a:t>
            </a:r>
            <a:r>
              <a:rPr lang="en-US" dirty="0" err="1"/>
              <a:t>lymphatics</a:t>
            </a:r>
            <a:r>
              <a:rPr lang="en-US" dirty="0"/>
              <a:t> underlying the endometrium.</a:t>
            </a:r>
          </a:p>
          <a:p>
            <a:r>
              <a:rPr lang="en-US" dirty="0"/>
              <a:t> </a:t>
            </a:r>
          </a:p>
        </p:txBody>
      </p:sp>
    </p:spTree>
    <p:extLst>
      <p:ext uri="{BB962C8B-B14F-4D97-AF65-F5344CB8AC3E}">
        <p14:creationId xmlns:p14="http://schemas.microsoft.com/office/powerpoint/2010/main" val="194733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a eq d7 -4.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200" y="0"/>
            <a:ext cx="6068810" cy="2430464"/>
          </a:xfrm>
          <a:prstGeom prst="rect">
            <a:avLst/>
          </a:prstGeom>
        </p:spPr>
      </p:pic>
      <p:sp>
        <p:nvSpPr>
          <p:cNvPr id="5" name="Rectangle 4"/>
          <p:cNvSpPr/>
          <p:nvPr/>
        </p:nvSpPr>
        <p:spPr>
          <a:xfrm>
            <a:off x="685800" y="2286000"/>
            <a:ext cx="7924800" cy="1200329"/>
          </a:xfrm>
          <a:prstGeom prst="rect">
            <a:avLst/>
          </a:prstGeom>
        </p:spPr>
        <p:txBody>
          <a:bodyPr wrap="square">
            <a:spAutoFit/>
          </a:bodyPr>
          <a:lstStyle/>
          <a:p>
            <a:r>
              <a:rPr lang="en-US" dirty="0"/>
              <a:t>The capsule covers the dark </a:t>
            </a:r>
            <a:r>
              <a:rPr lang="en-US" dirty="0" err="1"/>
              <a:t>trophoblast</a:t>
            </a:r>
            <a:r>
              <a:rPr lang="en-US" dirty="0"/>
              <a:t> cells. The pale </a:t>
            </a:r>
            <a:r>
              <a:rPr lang="en-US" dirty="0" smtClean="0"/>
              <a:t>inner cell mass (ICM) </a:t>
            </a:r>
            <a:r>
              <a:rPr lang="en-US" dirty="0"/>
              <a:t>cells that will form the </a:t>
            </a:r>
            <a:r>
              <a:rPr lang="en-US" dirty="0" err="1"/>
              <a:t>epiblast</a:t>
            </a:r>
            <a:r>
              <a:rPr lang="en-US" dirty="0"/>
              <a:t> are above a loosely associated cluster of three endoderm cells. </a:t>
            </a:r>
          </a:p>
          <a:p>
            <a:endParaRPr lang="en-US" dirty="0"/>
          </a:p>
        </p:txBody>
      </p:sp>
      <p:pic>
        <p:nvPicPr>
          <p:cNvPr id="6" name="Picture 5" descr="02b eq d7-.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00" y="3209330"/>
            <a:ext cx="4876800" cy="2658070"/>
          </a:xfrm>
          <a:prstGeom prst="rect">
            <a:avLst/>
          </a:prstGeom>
        </p:spPr>
      </p:pic>
      <p:sp>
        <p:nvSpPr>
          <p:cNvPr id="7" name="Rectangle 6"/>
          <p:cNvSpPr/>
          <p:nvPr/>
        </p:nvSpPr>
        <p:spPr>
          <a:xfrm>
            <a:off x="685800" y="5975866"/>
            <a:ext cx="6983210" cy="369332"/>
          </a:xfrm>
          <a:prstGeom prst="rect">
            <a:avLst/>
          </a:prstGeom>
        </p:spPr>
        <p:txBody>
          <a:bodyPr wrap="square">
            <a:spAutoFit/>
          </a:bodyPr>
          <a:lstStyle/>
          <a:p>
            <a:r>
              <a:rPr lang="en-US" dirty="0" smtClean="0"/>
              <a:t>Collapsed </a:t>
            </a:r>
            <a:r>
              <a:rPr lang="en-US" dirty="0" err="1"/>
              <a:t>blastocyst</a:t>
            </a:r>
            <a:r>
              <a:rPr lang="en-US" dirty="0"/>
              <a:t>, showing ICM and </a:t>
            </a:r>
            <a:r>
              <a:rPr lang="en-US" dirty="0" err="1"/>
              <a:t>abembryonic</a:t>
            </a:r>
            <a:r>
              <a:rPr lang="en-US" dirty="0"/>
              <a:t> </a:t>
            </a:r>
            <a:r>
              <a:rPr lang="en-US" dirty="0" err="1"/>
              <a:t>trophoblast</a:t>
            </a:r>
            <a:r>
              <a:rPr lang="en-US"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219200"/>
            <a:ext cx="6477000" cy="3416320"/>
          </a:xfrm>
          <a:prstGeom prst="rect">
            <a:avLst/>
          </a:prstGeom>
        </p:spPr>
        <p:txBody>
          <a:bodyPr wrap="square">
            <a:spAutoFit/>
          </a:bodyPr>
          <a:lstStyle/>
          <a:p>
            <a:r>
              <a:rPr lang="en-US" dirty="0" smtClean="0"/>
              <a:t>STAGE OF IMPLANTATION AND TROPHOBLAST GIRDLE FORMATION</a:t>
            </a:r>
          </a:p>
          <a:p>
            <a:r>
              <a:rPr lang="en-US" dirty="0" smtClean="0"/>
              <a:t>Day 22 – 35</a:t>
            </a:r>
          </a:p>
          <a:p>
            <a:r>
              <a:rPr lang="en-US" dirty="0" smtClean="0"/>
              <a:t>Slides 30 - 69</a:t>
            </a:r>
          </a:p>
          <a:p>
            <a:endParaRPr lang="en-US" dirty="0"/>
          </a:p>
          <a:p>
            <a:r>
              <a:rPr lang="en-US" dirty="0" smtClean="0"/>
              <a:t>When the capsule is lost, the blastocyst can be considered implanted since it is in a fixed position and in an intimate relationship with the endometrial surface.</a:t>
            </a:r>
          </a:p>
          <a:p>
            <a:endParaRPr lang="en-US" dirty="0"/>
          </a:p>
          <a:p>
            <a:r>
              <a:rPr lang="en-US" dirty="0" smtClean="0"/>
              <a:t>Although the allantois is developing, the yolk sac is a prominent feature of the conceptus at this time.</a:t>
            </a:r>
          </a:p>
          <a:p>
            <a:endParaRPr lang="en-US" dirty="0"/>
          </a:p>
          <a:p>
            <a:endParaRPr lang="en-US" dirty="0"/>
          </a:p>
        </p:txBody>
      </p:sp>
    </p:spTree>
    <p:extLst>
      <p:ext uri="{BB962C8B-B14F-4D97-AF65-F5344CB8AC3E}">
        <p14:creationId xmlns:p14="http://schemas.microsoft.com/office/powerpoint/2010/main" val="3034083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 eq d22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504" y="11479"/>
            <a:ext cx="5867399" cy="6770075"/>
          </a:xfrm>
          <a:prstGeom prst="rect">
            <a:avLst/>
          </a:prstGeom>
        </p:spPr>
      </p:pic>
      <p:sp>
        <p:nvSpPr>
          <p:cNvPr id="3" name="Rectangle 2"/>
          <p:cNvSpPr/>
          <p:nvPr/>
        </p:nvSpPr>
        <p:spPr>
          <a:xfrm>
            <a:off x="6324600" y="1752600"/>
            <a:ext cx="2286000" cy="2031325"/>
          </a:xfrm>
          <a:prstGeom prst="rect">
            <a:avLst/>
          </a:prstGeom>
        </p:spPr>
        <p:txBody>
          <a:bodyPr wrap="square">
            <a:spAutoFit/>
          </a:bodyPr>
          <a:lstStyle/>
          <a:p>
            <a:r>
              <a:rPr lang="en-US" dirty="0" smtClean="0"/>
              <a:t> </a:t>
            </a:r>
            <a:r>
              <a:rPr lang="en-US" dirty="0"/>
              <a:t>This day 22 implantation chamber contains two embryos. </a:t>
            </a:r>
            <a:endParaRPr lang="en-US" dirty="0" smtClean="0"/>
          </a:p>
          <a:p>
            <a:r>
              <a:rPr lang="en-US" dirty="0" smtClean="0"/>
              <a:t>The </a:t>
            </a:r>
            <a:r>
              <a:rPr lang="en-US" dirty="0"/>
              <a:t>one on the lower left can be more readily seen.</a:t>
            </a:r>
          </a:p>
        </p:txBody>
      </p:sp>
      <p:cxnSp>
        <p:nvCxnSpPr>
          <p:cNvPr id="5" name="Straight Arrow Connector 4"/>
          <p:cNvCxnSpPr/>
          <p:nvPr/>
        </p:nvCxnSpPr>
        <p:spPr>
          <a:xfrm flipV="1">
            <a:off x="1447800" y="3048000"/>
            <a:ext cx="533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1828800" y="5867400"/>
            <a:ext cx="3810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242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 eq d22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287" y="19738"/>
            <a:ext cx="8388789" cy="6270701"/>
          </a:xfrm>
          <a:prstGeom prst="rect">
            <a:avLst/>
          </a:prstGeom>
        </p:spPr>
      </p:pic>
      <p:sp>
        <p:nvSpPr>
          <p:cNvPr id="3" name="Rectangle 2"/>
          <p:cNvSpPr/>
          <p:nvPr/>
        </p:nvSpPr>
        <p:spPr>
          <a:xfrm>
            <a:off x="228600" y="6194217"/>
            <a:ext cx="8915400" cy="646331"/>
          </a:xfrm>
          <a:prstGeom prst="rect">
            <a:avLst/>
          </a:prstGeom>
        </p:spPr>
        <p:txBody>
          <a:bodyPr wrap="square">
            <a:spAutoFit/>
          </a:bodyPr>
          <a:lstStyle/>
          <a:p>
            <a:r>
              <a:rPr lang="en-US" dirty="0"/>
              <a:t>One of the day 22 embryos showing the </a:t>
            </a:r>
            <a:r>
              <a:rPr lang="en-US" dirty="0" err="1"/>
              <a:t>allantoic</a:t>
            </a:r>
            <a:r>
              <a:rPr lang="en-US" dirty="0"/>
              <a:t> sac on the </a:t>
            </a:r>
            <a:r>
              <a:rPr lang="en-US" dirty="0" smtClean="0"/>
              <a:t>right. </a:t>
            </a:r>
            <a:r>
              <a:rPr lang="en-US" dirty="0"/>
              <a:t>The allantois arises at the time circulation is beginning and is </a:t>
            </a:r>
            <a:r>
              <a:rPr lang="en-US" dirty="0" smtClean="0"/>
              <a:t>consequently </a:t>
            </a:r>
            <a:r>
              <a:rPr lang="en-US" dirty="0"/>
              <a:t>vascular from the start.</a:t>
            </a:r>
          </a:p>
        </p:txBody>
      </p:sp>
    </p:spTree>
    <p:extLst>
      <p:ext uri="{BB962C8B-B14F-4D97-AF65-F5344CB8AC3E}">
        <p14:creationId xmlns:p14="http://schemas.microsoft.com/office/powerpoint/2010/main" val="966710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 eq d22 capsl.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3441" y="-11284"/>
            <a:ext cx="5443096" cy="3582179"/>
          </a:xfrm>
          <a:prstGeom prst="rect">
            <a:avLst/>
          </a:prstGeom>
        </p:spPr>
      </p:pic>
      <p:pic>
        <p:nvPicPr>
          <p:cNvPr id="3" name="Picture 2" descr="10 eq d22 adhesn.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3535226"/>
            <a:ext cx="4800599" cy="3318386"/>
          </a:xfrm>
          <a:prstGeom prst="rect">
            <a:avLst/>
          </a:prstGeom>
        </p:spPr>
      </p:pic>
      <p:sp>
        <p:nvSpPr>
          <p:cNvPr id="4" name="Rectangle 3"/>
          <p:cNvSpPr/>
          <p:nvPr/>
        </p:nvSpPr>
        <p:spPr>
          <a:xfrm>
            <a:off x="5867400" y="304800"/>
            <a:ext cx="2971800" cy="3139321"/>
          </a:xfrm>
          <a:prstGeom prst="rect">
            <a:avLst/>
          </a:prstGeom>
        </p:spPr>
        <p:txBody>
          <a:bodyPr wrap="square">
            <a:spAutoFit/>
          </a:bodyPr>
          <a:lstStyle/>
          <a:p>
            <a:r>
              <a:rPr lang="en-US" dirty="0"/>
              <a:t>Area between the yolk sac of the two embryos showing trapped capsule. This is the stage at which the capsule ruptures, exposing fetal membranes to the uterine environment. Since the conceptus </a:t>
            </a:r>
            <a:r>
              <a:rPr lang="en-US" dirty="0" smtClean="0"/>
              <a:t>is already </a:t>
            </a:r>
            <a:r>
              <a:rPr lang="en-US" dirty="0"/>
              <a:t>fixed in position, this stage can be considered the stage of implantation.</a:t>
            </a:r>
          </a:p>
        </p:txBody>
      </p:sp>
      <p:sp>
        <p:nvSpPr>
          <p:cNvPr id="5" name="Rectangle 4"/>
          <p:cNvSpPr/>
          <p:nvPr/>
        </p:nvSpPr>
        <p:spPr>
          <a:xfrm>
            <a:off x="5334000" y="4343400"/>
            <a:ext cx="3352800" cy="1477328"/>
          </a:xfrm>
          <a:prstGeom prst="rect">
            <a:avLst/>
          </a:prstGeom>
        </p:spPr>
        <p:txBody>
          <a:bodyPr wrap="square">
            <a:spAutoFit/>
          </a:bodyPr>
          <a:lstStyle/>
          <a:p>
            <a:r>
              <a:rPr lang="en-US" dirty="0" smtClean="0"/>
              <a:t> </a:t>
            </a:r>
            <a:r>
              <a:rPr lang="en-US" dirty="0"/>
              <a:t>Sloughed </a:t>
            </a:r>
            <a:r>
              <a:rPr lang="en-US" dirty="0" err="1"/>
              <a:t>trophoblast</a:t>
            </a:r>
            <a:r>
              <a:rPr lang="en-US" dirty="0"/>
              <a:t> cells appear between </a:t>
            </a:r>
            <a:r>
              <a:rPr lang="en-US" dirty="0" err="1"/>
              <a:t>trophoblast</a:t>
            </a:r>
            <a:r>
              <a:rPr lang="en-US" dirty="0"/>
              <a:t> layers of the adjacent vascular yolk sacs in an area where the capsule has been lost</a:t>
            </a:r>
          </a:p>
        </p:txBody>
      </p:sp>
    </p:spTree>
    <p:extLst>
      <p:ext uri="{BB962C8B-B14F-4D97-AF65-F5344CB8AC3E}">
        <p14:creationId xmlns:p14="http://schemas.microsoft.com/office/powerpoint/2010/main" val="686594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 eq d22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68939"/>
            <a:ext cx="5791200" cy="3685651"/>
          </a:xfrm>
          <a:prstGeom prst="rect">
            <a:avLst/>
          </a:prstGeom>
        </p:spPr>
      </p:pic>
      <p:pic>
        <p:nvPicPr>
          <p:cNvPr id="3" name="Picture 2" descr="15 eq d22 caps.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99" y="3962400"/>
            <a:ext cx="6704501" cy="2743200"/>
          </a:xfrm>
          <a:prstGeom prst="rect">
            <a:avLst/>
          </a:prstGeom>
        </p:spPr>
      </p:pic>
      <p:sp>
        <p:nvSpPr>
          <p:cNvPr id="4" name="Rectangle 3"/>
          <p:cNvSpPr/>
          <p:nvPr/>
        </p:nvSpPr>
        <p:spPr>
          <a:xfrm>
            <a:off x="6172200" y="838200"/>
            <a:ext cx="2514600" cy="1477328"/>
          </a:xfrm>
          <a:prstGeom prst="rect">
            <a:avLst/>
          </a:prstGeom>
        </p:spPr>
        <p:txBody>
          <a:bodyPr wrap="square">
            <a:spAutoFit/>
          </a:bodyPr>
          <a:lstStyle/>
          <a:p>
            <a:r>
              <a:rPr lang="en-US" dirty="0" smtClean="0"/>
              <a:t> </a:t>
            </a:r>
            <a:r>
              <a:rPr lang="en-US" dirty="0" err="1"/>
              <a:t>Choriovitelline</a:t>
            </a:r>
            <a:r>
              <a:rPr lang="en-US" dirty="0"/>
              <a:t> region where the vascularized </a:t>
            </a:r>
            <a:r>
              <a:rPr lang="en-US" dirty="0" err="1"/>
              <a:t>trophoblast</a:t>
            </a:r>
            <a:r>
              <a:rPr lang="en-US" dirty="0"/>
              <a:t> abuts the endometrium (below).</a:t>
            </a:r>
          </a:p>
          <a:p>
            <a:r>
              <a:rPr lang="en-US" dirty="0"/>
              <a:t> </a:t>
            </a:r>
          </a:p>
        </p:txBody>
      </p:sp>
      <p:sp>
        <p:nvSpPr>
          <p:cNvPr id="5" name="Rectangle 4"/>
          <p:cNvSpPr/>
          <p:nvPr/>
        </p:nvSpPr>
        <p:spPr>
          <a:xfrm>
            <a:off x="7086600" y="4267200"/>
            <a:ext cx="2057400" cy="1477328"/>
          </a:xfrm>
          <a:prstGeom prst="rect">
            <a:avLst/>
          </a:prstGeom>
        </p:spPr>
        <p:txBody>
          <a:bodyPr wrap="square">
            <a:spAutoFit/>
          </a:bodyPr>
          <a:lstStyle/>
          <a:p>
            <a:r>
              <a:rPr lang="en-US" dirty="0" smtClean="0"/>
              <a:t> </a:t>
            </a:r>
            <a:r>
              <a:rPr lang="en-US" dirty="0" err="1"/>
              <a:t>Bilaminar</a:t>
            </a:r>
            <a:r>
              <a:rPr lang="en-US" dirty="0"/>
              <a:t> yolk sac with a folded remnant of the capsule. </a:t>
            </a:r>
          </a:p>
          <a:p>
            <a:r>
              <a:rPr lang="en-US" dirty="0"/>
              <a:t> </a:t>
            </a:r>
          </a:p>
        </p:txBody>
      </p:sp>
    </p:spTree>
    <p:extLst>
      <p:ext uri="{BB962C8B-B14F-4D97-AF65-F5344CB8AC3E}">
        <p14:creationId xmlns:p14="http://schemas.microsoft.com/office/powerpoint/2010/main" val="1635127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 eq d 20-25  sum 2.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3869" y="152400"/>
            <a:ext cx="7553307" cy="2296144"/>
          </a:xfrm>
          <a:prstGeom prst="rect">
            <a:avLst/>
          </a:prstGeom>
        </p:spPr>
      </p:pic>
      <p:pic>
        <p:nvPicPr>
          <p:cNvPr id="4" name="Picture 3" descr="02 eq d25-.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5400" y="2209800"/>
            <a:ext cx="6172200" cy="4315325"/>
          </a:xfrm>
          <a:prstGeom prst="rect">
            <a:avLst/>
          </a:prstGeom>
        </p:spPr>
      </p:pic>
      <p:sp>
        <p:nvSpPr>
          <p:cNvPr id="5" name="Rectangle 4"/>
          <p:cNvSpPr/>
          <p:nvPr/>
        </p:nvSpPr>
        <p:spPr>
          <a:xfrm>
            <a:off x="703912" y="6400800"/>
            <a:ext cx="8477731" cy="646331"/>
          </a:xfrm>
          <a:prstGeom prst="rect">
            <a:avLst/>
          </a:prstGeom>
        </p:spPr>
        <p:txBody>
          <a:bodyPr wrap="square">
            <a:spAutoFit/>
          </a:bodyPr>
          <a:lstStyle/>
          <a:p>
            <a:r>
              <a:rPr lang="en-US" dirty="0"/>
              <a:t>Scanned embryo shows the development of mandibular and maxillary arches.</a:t>
            </a:r>
          </a:p>
          <a:p>
            <a:r>
              <a:rPr lang="en-US" dirty="0"/>
              <a:t> </a:t>
            </a:r>
          </a:p>
        </p:txBody>
      </p:sp>
    </p:spTree>
    <p:extLst>
      <p:ext uri="{BB962C8B-B14F-4D97-AF65-F5344CB8AC3E}">
        <p14:creationId xmlns:p14="http://schemas.microsoft.com/office/powerpoint/2010/main" val="36431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4 eq d25 2.5x.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371" y="2430622"/>
            <a:ext cx="8798181" cy="4111685"/>
          </a:xfrm>
          <a:prstGeom prst="rect">
            <a:avLst/>
          </a:prstGeom>
        </p:spPr>
      </p:pic>
      <p:sp>
        <p:nvSpPr>
          <p:cNvPr id="4" name="Rectangle 3"/>
          <p:cNvSpPr/>
          <p:nvPr/>
        </p:nvSpPr>
        <p:spPr>
          <a:xfrm>
            <a:off x="228600" y="6488668"/>
            <a:ext cx="8305800" cy="369332"/>
          </a:xfrm>
          <a:prstGeom prst="rect">
            <a:avLst/>
          </a:prstGeom>
        </p:spPr>
        <p:txBody>
          <a:bodyPr wrap="square">
            <a:spAutoFit/>
          </a:bodyPr>
          <a:lstStyle/>
          <a:p>
            <a:r>
              <a:rPr lang="en-US" dirty="0"/>
              <a:t>Sinus </a:t>
            </a:r>
            <a:r>
              <a:rPr lang="en-US" dirty="0" err="1"/>
              <a:t>terminalis</a:t>
            </a:r>
            <a:r>
              <a:rPr lang="en-US" dirty="0"/>
              <a:t> is a large vessel on the </a:t>
            </a:r>
            <a:r>
              <a:rPr lang="en-US" dirty="0" smtClean="0"/>
              <a:t>right </a:t>
            </a:r>
            <a:r>
              <a:rPr lang="en-US" dirty="0"/>
              <a:t>between </a:t>
            </a:r>
            <a:r>
              <a:rPr lang="en-US" dirty="0" err="1"/>
              <a:t>bilaminar</a:t>
            </a:r>
            <a:r>
              <a:rPr lang="en-US" dirty="0"/>
              <a:t> and vascular yolk sacs.</a:t>
            </a:r>
          </a:p>
        </p:txBody>
      </p:sp>
      <p:sp>
        <p:nvSpPr>
          <p:cNvPr id="6" name="Rectangle 5"/>
          <p:cNvSpPr/>
          <p:nvPr/>
        </p:nvSpPr>
        <p:spPr>
          <a:xfrm>
            <a:off x="3733800" y="457200"/>
            <a:ext cx="4572000" cy="1477328"/>
          </a:xfrm>
          <a:prstGeom prst="rect">
            <a:avLst/>
          </a:prstGeom>
        </p:spPr>
        <p:txBody>
          <a:bodyPr>
            <a:spAutoFit/>
          </a:bodyPr>
          <a:lstStyle/>
          <a:p>
            <a:r>
              <a:rPr lang="en-US" dirty="0"/>
              <a:t>By day 25 the major regions of the extraembryonic membranes have appeared. The upper left of the day 25 diagram is a ridge of </a:t>
            </a:r>
            <a:r>
              <a:rPr lang="en-US" dirty="0" err="1"/>
              <a:t>trophoblast</a:t>
            </a:r>
            <a:r>
              <a:rPr lang="en-US" dirty="0"/>
              <a:t> cells that will be the </a:t>
            </a:r>
            <a:r>
              <a:rPr lang="en-US" dirty="0" err="1"/>
              <a:t>trophoblast</a:t>
            </a:r>
            <a:r>
              <a:rPr lang="en-US" dirty="0"/>
              <a:t> girdle. The circle is the sinus </a:t>
            </a:r>
            <a:r>
              <a:rPr lang="en-US" dirty="0" err="1"/>
              <a:t>terminalis</a:t>
            </a:r>
            <a:r>
              <a:rPr lang="en-US" dirty="0"/>
              <a:t> region. </a:t>
            </a:r>
          </a:p>
        </p:txBody>
      </p:sp>
      <p:pic>
        <p:nvPicPr>
          <p:cNvPr id="7" name="Picture 6" descr="03 eq d25.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371" y="-9793"/>
            <a:ext cx="2500024" cy="2414896"/>
          </a:xfrm>
          <a:prstGeom prst="rect">
            <a:avLst/>
          </a:prstGeom>
        </p:spPr>
      </p:pic>
    </p:spTree>
    <p:extLst>
      <p:ext uri="{BB962C8B-B14F-4D97-AF65-F5344CB8AC3E}">
        <p14:creationId xmlns:p14="http://schemas.microsoft.com/office/powerpoint/2010/main" val="1506161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 eq d25 ridg.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73519"/>
            <a:ext cx="4801148" cy="3099435"/>
          </a:xfrm>
          <a:prstGeom prst="rect">
            <a:avLst/>
          </a:prstGeom>
        </p:spPr>
      </p:pic>
      <p:pic>
        <p:nvPicPr>
          <p:cNvPr id="3" name="Picture 2" descr="05a 25d 1.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3600" y="4605"/>
            <a:ext cx="2732117" cy="6705600"/>
          </a:xfrm>
          <a:prstGeom prst="rect">
            <a:avLst/>
          </a:prstGeom>
        </p:spPr>
      </p:pic>
      <p:sp>
        <p:nvSpPr>
          <p:cNvPr id="4" name="Rectangle 3"/>
          <p:cNvSpPr/>
          <p:nvPr/>
        </p:nvSpPr>
        <p:spPr>
          <a:xfrm>
            <a:off x="304800" y="3352800"/>
            <a:ext cx="4572000" cy="1200329"/>
          </a:xfrm>
          <a:prstGeom prst="rect">
            <a:avLst/>
          </a:prstGeom>
        </p:spPr>
        <p:txBody>
          <a:bodyPr>
            <a:spAutoFit/>
          </a:bodyPr>
          <a:lstStyle/>
          <a:p>
            <a:r>
              <a:rPr lang="en-US" dirty="0" err="1"/>
              <a:t>Bilaminar</a:t>
            </a:r>
            <a:r>
              <a:rPr lang="en-US" dirty="0"/>
              <a:t> yolk sac showing columnar </a:t>
            </a:r>
            <a:r>
              <a:rPr lang="en-US" dirty="0" err="1"/>
              <a:t>trophoblast</a:t>
            </a:r>
            <a:r>
              <a:rPr lang="en-US" dirty="0"/>
              <a:t> overlying a thick basal lamina and vacuolated endodermal cells.</a:t>
            </a:r>
          </a:p>
          <a:p>
            <a:r>
              <a:rPr lang="en-US" dirty="0"/>
              <a:t> </a:t>
            </a:r>
          </a:p>
        </p:txBody>
      </p:sp>
      <p:sp>
        <p:nvSpPr>
          <p:cNvPr id="5" name="Rectangle 4"/>
          <p:cNvSpPr/>
          <p:nvPr/>
        </p:nvSpPr>
        <p:spPr>
          <a:xfrm>
            <a:off x="4267200" y="5643265"/>
            <a:ext cx="1447799" cy="923330"/>
          </a:xfrm>
          <a:prstGeom prst="rect">
            <a:avLst/>
          </a:prstGeom>
        </p:spPr>
        <p:txBody>
          <a:bodyPr wrap="square">
            <a:spAutoFit/>
          </a:bodyPr>
          <a:lstStyle/>
          <a:p>
            <a:r>
              <a:rPr lang="en-US" dirty="0" smtClean="0"/>
              <a:t> </a:t>
            </a:r>
            <a:r>
              <a:rPr lang="en-US" dirty="0"/>
              <a:t>Columnar </a:t>
            </a:r>
            <a:r>
              <a:rPr lang="en-US" dirty="0" err="1"/>
              <a:t>trophoblast</a:t>
            </a:r>
            <a:r>
              <a:rPr lang="en-US" dirty="0"/>
              <a:t> cells </a:t>
            </a:r>
          </a:p>
        </p:txBody>
      </p:sp>
    </p:spTree>
    <p:extLst>
      <p:ext uri="{BB962C8B-B14F-4D97-AF65-F5344CB8AC3E}">
        <p14:creationId xmlns:p14="http://schemas.microsoft.com/office/powerpoint/2010/main" val="3988470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6a eq d25 st ut-9.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 y="151103"/>
            <a:ext cx="7595616" cy="6559296"/>
          </a:xfrm>
          <a:prstGeom prst="rect">
            <a:avLst/>
          </a:prstGeom>
        </p:spPr>
      </p:pic>
      <p:sp>
        <p:nvSpPr>
          <p:cNvPr id="4" name="Rectangle 3"/>
          <p:cNvSpPr/>
          <p:nvPr/>
        </p:nvSpPr>
        <p:spPr>
          <a:xfrm>
            <a:off x="7743084" y="3429000"/>
            <a:ext cx="1433112" cy="2308324"/>
          </a:xfrm>
          <a:prstGeom prst="rect">
            <a:avLst/>
          </a:prstGeom>
        </p:spPr>
        <p:txBody>
          <a:bodyPr wrap="square">
            <a:spAutoFit/>
          </a:bodyPr>
          <a:lstStyle/>
          <a:p>
            <a:r>
              <a:rPr lang="en-US" dirty="0" err="1"/>
              <a:t>Trophoblast</a:t>
            </a:r>
            <a:r>
              <a:rPr lang="en-US" dirty="0"/>
              <a:t> </a:t>
            </a:r>
            <a:r>
              <a:rPr lang="en-US" dirty="0" smtClean="0"/>
              <a:t> overlies </a:t>
            </a:r>
            <a:r>
              <a:rPr lang="en-US" dirty="0"/>
              <a:t>material between these cells and uterine epithelial </a:t>
            </a:r>
            <a:r>
              <a:rPr lang="en-US" dirty="0" smtClean="0"/>
              <a:t>cells below.</a:t>
            </a:r>
            <a:endParaRPr lang="en-US" dirty="0"/>
          </a:p>
        </p:txBody>
      </p:sp>
    </p:spTree>
    <p:extLst>
      <p:ext uri="{BB962C8B-B14F-4D97-AF65-F5344CB8AC3E}">
        <p14:creationId xmlns:p14="http://schemas.microsoft.com/office/powerpoint/2010/main" val="1695113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 eq d25 endo.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76200"/>
            <a:ext cx="3475264" cy="4504730"/>
          </a:xfrm>
          <a:prstGeom prst="rect">
            <a:avLst/>
          </a:prstGeom>
        </p:spPr>
      </p:pic>
      <p:pic>
        <p:nvPicPr>
          <p:cNvPr id="3" name="Picture 2" descr="08 eq d25 tri bi.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3951" y="-76200"/>
            <a:ext cx="3733800" cy="5210120"/>
          </a:xfrm>
          <a:prstGeom prst="rect">
            <a:avLst/>
          </a:prstGeom>
        </p:spPr>
      </p:pic>
      <p:sp>
        <p:nvSpPr>
          <p:cNvPr id="4" name="Rectangle 3"/>
          <p:cNvSpPr/>
          <p:nvPr/>
        </p:nvSpPr>
        <p:spPr>
          <a:xfrm>
            <a:off x="142362" y="4576630"/>
            <a:ext cx="2667000" cy="923330"/>
          </a:xfrm>
          <a:prstGeom prst="rect">
            <a:avLst/>
          </a:prstGeom>
        </p:spPr>
        <p:txBody>
          <a:bodyPr wrap="square">
            <a:spAutoFit/>
          </a:bodyPr>
          <a:lstStyle/>
          <a:p>
            <a:r>
              <a:rPr lang="en-US" dirty="0" smtClean="0"/>
              <a:t>An </a:t>
            </a:r>
            <a:r>
              <a:rPr lang="en-US" dirty="0"/>
              <a:t>endodermal cell from the </a:t>
            </a:r>
            <a:r>
              <a:rPr lang="en-US" dirty="0" err="1"/>
              <a:t>bilaminar</a:t>
            </a:r>
            <a:r>
              <a:rPr lang="en-US" dirty="0"/>
              <a:t> region.</a:t>
            </a:r>
          </a:p>
          <a:p>
            <a:r>
              <a:rPr lang="en-US" dirty="0"/>
              <a:t> </a:t>
            </a:r>
          </a:p>
        </p:txBody>
      </p:sp>
      <p:sp>
        <p:nvSpPr>
          <p:cNvPr id="5" name="Rectangle 4"/>
          <p:cNvSpPr/>
          <p:nvPr/>
        </p:nvSpPr>
        <p:spPr>
          <a:xfrm>
            <a:off x="3880131" y="5257800"/>
            <a:ext cx="5156894" cy="1477328"/>
          </a:xfrm>
          <a:prstGeom prst="rect">
            <a:avLst/>
          </a:prstGeom>
        </p:spPr>
        <p:txBody>
          <a:bodyPr wrap="square">
            <a:spAutoFit/>
          </a:bodyPr>
          <a:lstStyle/>
          <a:p>
            <a:r>
              <a:rPr lang="en-US" dirty="0"/>
              <a:t>Junction of </a:t>
            </a:r>
            <a:r>
              <a:rPr lang="en-US" dirty="0" smtClean="0"/>
              <a:t>free </a:t>
            </a:r>
            <a:r>
              <a:rPr lang="en-US" dirty="0"/>
              <a:t>yolk sac upper right and </a:t>
            </a:r>
            <a:r>
              <a:rPr lang="en-US" dirty="0" err="1"/>
              <a:t>trilaminar</a:t>
            </a:r>
            <a:r>
              <a:rPr lang="en-US" dirty="0"/>
              <a:t> yolk sac. </a:t>
            </a:r>
            <a:endParaRPr lang="en-US" dirty="0" smtClean="0"/>
          </a:p>
          <a:p>
            <a:r>
              <a:rPr lang="en-US" dirty="0" smtClean="0"/>
              <a:t>The </a:t>
            </a:r>
            <a:r>
              <a:rPr lang="en-US" dirty="0" err="1"/>
              <a:t>mesothelial</a:t>
            </a:r>
            <a:r>
              <a:rPr lang="en-US" dirty="0"/>
              <a:t> cells line the </a:t>
            </a:r>
            <a:r>
              <a:rPr lang="en-US" dirty="0" err="1"/>
              <a:t>exocelom</a:t>
            </a:r>
            <a:r>
              <a:rPr lang="en-US" dirty="0"/>
              <a:t> to the right. </a:t>
            </a:r>
            <a:endParaRPr lang="en-US" dirty="0" smtClean="0"/>
          </a:p>
          <a:p>
            <a:r>
              <a:rPr lang="en-US" dirty="0" smtClean="0"/>
              <a:t>Columnar </a:t>
            </a:r>
            <a:r>
              <a:rPr lang="en-US" dirty="0" err="1"/>
              <a:t>trophoblast</a:t>
            </a:r>
            <a:r>
              <a:rPr lang="en-US" dirty="0"/>
              <a:t> overlies the uterine epithelial cells below.</a:t>
            </a:r>
          </a:p>
        </p:txBody>
      </p:sp>
    </p:spTree>
    <p:extLst>
      <p:ext uri="{BB962C8B-B14F-4D97-AF65-F5344CB8AC3E}">
        <p14:creationId xmlns:p14="http://schemas.microsoft.com/office/powerpoint/2010/main" val="1842575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 eq d7 icm.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 y="228600"/>
            <a:ext cx="7010400" cy="5824663"/>
          </a:xfrm>
          <a:prstGeom prst="rect">
            <a:avLst/>
          </a:prstGeom>
        </p:spPr>
      </p:pic>
      <p:sp>
        <p:nvSpPr>
          <p:cNvPr id="3" name="Rectangle 2"/>
          <p:cNvSpPr/>
          <p:nvPr/>
        </p:nvSpPr>
        <p:spPr>
          <a:xfrm>
            <a:off x="1524000" y="6156460"/>
            <a:ext cx="6934200" cy="646331"/>
          </a:xfrm>
          <a:prstGeom prst="rect">
            <a:avLst/>
          </a:prstGeom>
        </p:spPr>
        <p:txBody>
          <a:bodyPr wrap="square">
            <a:spAutoFit/>
          </a:bodyPr>
          <a:lstStyle/>
          <a:p>
            <a:r>
              <a:rPr lang="en-US" dirty="0"/>
              <a:t>At this stage </a:t>
            </a:r>
            <a:r>
              <a:rPr lang="en-US" dirty="0" err="1"/>
              <a:t>trophoblast</a:t>
            </a:r>
            <a:r>
              <a:rPr lang="en-US" dirty="0"/>
              <a:t> forms a continuous layer over the </a:t>
            </a:r>
            <a:r>
              <a:rPr lang="en-US" dirty="0" smtClean="0"/>
              <a:t>ICM and under the capsule. </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 eq d25 cv.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76200"/>
            <a:ext cx="8616007" cy="5767695"/>
          </a:xfrm>
          <a:prstGeom prst="rect">
            <a:avLst/>
          </a:prstGeom>
        </p:spPr>
      </p:pic>
      <p:sp>
        <p:nvSpPr>
          <p:cNvPr id="3" name="Rectangle 2"/>
          <p:cNvSpPr/>
          <p:nvPr/>
        </p:nvSpPr>
        <p:spPr>
          <a:xfrm>
            <a:off x="533400" y="5943600"/>
            <a:ext cx="8153400" cy="369332"/>
          </a:xfrm>
          <a:prstGeom prst="rect">
            <a:avLst/>
          </a:prstGeom>
        </p:spPr>
        <p:txBody>
          <a:bodyPr wrap="square">
            <a:spAutoFit/>
          </a:bodyPr>
          <a:lstStyle/>
          <a:p>
            <a:r>
              <a:rPr lang="en-US" dirty="0"/>
              <a:t>Vascular yolk sac. The blood vessels are not adjacent to the underlying </a:t>
            </a:r>
            <a:r>
              <a:rPr lang="en-US" dirty="0" err="1"/>
              <a:t>trophoblast</a:t>
            </a:r>
            <a:r>
              <a:rPr lang="en-US" dirty="0"/>
              <a:t>.</a:t>
            </a:r>
          </a:p>
        </p:txBody>
      </p:sp>
    </p:spTree>
    <p:extLst>
      <p:ext uri="{BB962C8B-B14F-4D97-AF65-F5344CB8AC3E}">
        <p14:creationId xmlns:p14="http://schemas.microsoft.com/office/powerpoint/2010/main" val="2519457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 eq d25 draw.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3109"/>
            <a:ext cx="2604508" cy="2590800"/>
          </a:xfrm>
          <a:prstGeom prst="rect">
            <a:avLst/>
          </a:prstGeom>
        </p:spPr>
      </p:pic>
      <p:pic>
        <p:nvPicPr>
          <p:cNvPr id="3" name="Picture 2" descr="13 eq d25 alc.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51624"/>
            <a:ext cx="7010401" cy="4272672"/>
          </a:xfrm>
          <a:prstGeom prst="rect">
            <a:avLst/>
          </a:prstGeom>
        </p:spPr>
      </p:pic>
      <p:sp>
        <p:nvSpPr>
          <p:cNvPr id="4" name="Rectangle 3"/>
          <p:cNvSpPr/>
          <p:nvPr/>
        </p:nvSpPr>
        <p:spPr>
          <a:xfrm>
            <a:off x="2971800" y="457200"/>
            <a:ext cx="1905000" cy="1477328"/>
          </a:xfrm>
          <a:prstGeom prst="rect">
            <a:avLst/>
          </a:prstGeom>
        </p:spPr>
        <p:txBody>
          <a:bodyPr wrap="square">
            <a:spAutoFit/>
          </a:bodyPr>
          <a:lstStyle/>
          <a:p>
            <a:r>
              <a:rPr lang="en-US" dirty="0"/>
              <a:t>The circle denotes the area of </a:t>
            </a:r>
            <a:r>
              <a:rPr lang="en-US" dirty="0" err="1" smtClean="0"/>
              <a:t>allantochorionic</a:t>
            </a:r>
            <a:r>
              <a:rPr lang="en-US" dirty="0" smtClean="0"/>
              <a:t> </a:t>
            </a:r>
            <a:r>
              <a:rPr lang="en-US" dirty="0"/>
              <a:t>placenta.</a:t>
            </a:r>
          </a:p>
          <a:p>
            <a:r>
              <a:rPr lang="en-US" dirty="0"/>
              <a:t> </a:t>
            </a:r>
          </a:p>
        </p:txBody>
      </p:sp>
      <p:sp>
        <p:nvSpPr>
          <p:cNvPr id="5" name="Rectangle 4"/>
          <p:cNvSpPr/>
          <p:nvPr/>
        </p:nvSpPr>
        <p:spPr>
          <a:xfrm>
            <a:off x="7023611" y="3132482"/>
            <a:ext cx="2120389" cy="2353917"/>
          </a:xfrm>
          <a:prstGeom prst="rect">
            <a:avLst/>
          </a:prstGeom>
        </p:spPr>
        <p:txBody>
          <a:bodyPr wrap="square">
            <a:spAutoFit/>
          </a:bodyPr>
          <a:lstStyle/>
          <a:p>
            <a:r>
              <a:rPr lang="en-US" dirty="0" smtClean="0"/>
              <a:t>The </a:t>
            </a:r>
            <a:r>
              <a:rPr lang="en-US" dirty="0" err="1"/>
              <a:t>allantochorion</a:t>
            </a:r>
            <a:r>
              <a:rPr lang="en-US" dirty="0"/>
              <a:t> </a:t>
            </a:r>
            <a:r>
              <a:rPr lang="en-US" dirty="0" smtClean="0"/>
              <a:t>abuts </a:t>
            </a:r>
            <a:r>
              <a:rPr lang="en-US" dirty="0"/>
              <a:t>the endometrium</a:t>
            </a:r>
            <a:r>
              <a:rPr lang="en-US" dirty="0" smtClean="0"/>
              <a:t>.</a:t>
            </a:r>
          </a:p>
          <a:p>
            <a:r>
              <a:rPr lang="en-US" dirty="0" smtClean="0"/>
              <a:t>The maternal vessels are empty of erythrocytes because of perfusion fixation.</a:t>
            </a:r>
            <a:endParaRPr lang="en-US" dirty="0"/>
          </a:p>
        </p:txBody>
      </p:sp>
    </p:spTree>
    <p:extLst>
      <p:ext uri="{BB962C8B-B14F-4D97-AF65-F5344CB8AC3E}">
        <p14:creationId xmlns:p14="http://schemas.microsoft.com/office/powerpoint/2010/main" val="2623346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 eq d25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872" y="-36527"/>
            <a:ext cx="8585127" cy="5611445"/>
          </a:xfrm>
          <a:prstGeom prst="rect">
            <a:avLst/>
          </a:prstGeom>
        </p:spPr>
      </p:pic>
      <p:sp>
        <p:nvSpPr>
          <p:cNvPr id="3" name="Rectangle 2"/>
          <p:cNvSpPr/>
          <p:nvPr/>
        </p:nvSpPr>
        <p:spPr>
          <a:xfrm>
            <a:off x="304800" y="5574918"/>
            <a:ext cx="8508926" cy="923330"/>
          </a:xfrm>
          <a:prstGeom prst="rect">
            <a:avLst/>
          </a:prstGeom>
        </p:spPr>
        <p:txBody>
          <a:bodyPr wrap="square">
            <a:spAutoFit/>
          </a:bodyPr>
          <a:lstStyle/>
          <a:p>
            <a:r>
              <a:rPr lang="en-US" dirty="0" smtClean="0"/>
              <a:t> </a:t>
            </a:r>
            <a:r>
              <a:rPr lang="en-US" dirty="0"/>
              <a:t>Note the close apposition of fetal capillaries to </a:t>
            </a:r>
            <a:r>
              <a:rPr lang="en-US" dirty="0" err="1"/>
              <a:t>trophoblast</a:t>
            </a:r>
            <a:r>
              <a:rPr lang="en-US" dirty="0"/>
              <a:t>, in contrast to the </a:t>
            </a:r>
            <a:r>
              <a:rPr lang="en-US" dirty="0" err="1" smtClean="0"/>
              <a:t>choriovitelline</a:t>
            </a:r>
            <a:r>
              <a:rPr lang="en-US" dirty="0" smtClean="0"/>
              <a:t> </a:t>
            </a:r>
            <a:r>
              <a:rPr lang="en-US" dirty="0"/>
              <a:t>placenta. The </a:t>
            </a:r>
            <a:r>
              <a:rPr lang="en-US" dirty="0" err="1"/>
              <a:t>allantoic</a:t>
            </a:r>
            <a:r>
              <a:rPr lang="en-US" dirty="0"/>
              <a:t> </a:t>
            </a:r>
            <a:r>
              <a:rPr lang="en-US" dirty="0" smtClean="0"/>
              <a:t>endoderm (at top) </a:t>
            </a:r>
            <a:r>
              <a:rPr lang="en-US" dirty="0"/>
              <a:t>is thin</a:t>
            </a:r>
            <a:r>
              <a:rPr lang="en-US" dirty="0" smtClean="0"/>
              <a:t>. The successful maternal vascular perfusion has eliminated the blood from the superficial endometrial vessels.</a:t>
            </a:r>
            <a:endParaRPr lang="en-US" dirty="0"/>
          </a:p>
        </p:txBody>
      </p:sp>
    </p:spTree>
    <p:extLst>
      <p:ext uri="{BB962C8B-B14F-4D97-AF65-F5344CB8AC3E}">
        <p14:creationId xmlns:p14="http://schemas.microsoft.com/office/powerpoint/2010/main" val="962164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a eq d25 ac-1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944" y="237744"/>
            <a:ext cx="7729728" cy="6620256"/>
          </a:xfrm>
          <a:prstGeom prst="rect">
            <a:avLst/>
          </a:prstGeom>
        </p:spPr>
      </p:pic>
      <p:sp>
        <p:nvSpPr>
          <p:cNvPr id="3" name="Rectangle 2"/>
          <p:cNvSpPr/>
          <p:nvPr/>
        </p:nvSpPr>
        <p:spPr>
          <a:xfrm>
            <a:off x="7879672" y="1981200"/>
            <a:ext cx="1264328" cy="3139321"/>
          </a:xfrm>
          <a:prstGeom prst="rect">
            <a:avLst/>
          </a:prstGeom>
        </p:spPr>
        <p:txBody>
          <a:bodyPr wrap="square">
            <a:spAutoFit/>
          </a:bodyPr>
          <a:lstStyle/>
          <a:p>
            <a:r>
              <a:rPr lang="en-US" dirty="0"/>
              <a:t>Although  the </a:t>
            </a:r>
            <a:r>
              <a:rPr lang="en-US" dirty="0" err="1"/>
              <a:t>trophoblast</a:t>
            </a:r>
            <a:r>
              <a:rPr lang="en-US" dirty="0"/>
              <a:t> abuts uterine luminal epithelium below, there is no </a:t>
            </a:r>
            <a:r>
              <a:rPr lang="en-US" dirty="0" err="1"/>
              <a:t>interdigitation</a:t>
            </a:r>
            <a:r>
              <a:rPr lang="en-US" dirty="0"/>
              <a:t>.</a:t>
            </a:r>
          </a:p>
        </p:txBody>
      </p:sp>
      <p:sp>
        <p:nvSpPr>
          <p:cNvPr id="4" name="Rectangle 3"/>
          <p:cNvSpPr/>
          <p:nvPr/>
        </p:nvSpPr>
        <p:spPr>
          <a:xfrm>
            <a:off x="1752600" y="-17321"/>
            <a:ext cx="1682597" cy="369332"/>
          </a:xfrm>
          <a:prstGeom prst="rect">
            <a:avLst/>
          </a:prstGeom>
        </p:spPr>
        <p:txBody>
          <a:bodyPr wrap="none">
            <a:spAutoFit/>
          </a:bodyPr>
          <a:lstStyle/>
          <a:p>
            <a:r>
              <a:rPr lang="en-US" dirty="0" smtClean="0"/>
              <a:t> </a:t>
            </a:r>
            <a:r>
              <a:rPr lang="en-US" dirty="0" err="1"/>
              <a:t>Allantochorion</a:t>
            </a:r>
            <a:r>
              <a:rPr lang="en-US" dirty="0"/>
              <a:t>.</a:t>
            </a:r>
          </a:p>
        </p:txBody>
      </p:sp>
    </p:spTree>
    <p:extLst>
      <p:ext uri="{BB962C8B-B14F-4D97-AF65-F5344CB8AC3E}">
        <p14:creationId xmlns:p14="http://schemas.microsoft.com/office/powerpoint/2010/main" val="151262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 eq d25 gland.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028" y="50042"/>
            <a:ext cx="7848588" cy="6524730"/>
          </a:xfrm>
          <a:prstGeom prst="rect">
            <a:avLst/>
          </a:prstGeom>
        </p:spPr>
      </p:pic>
      <p:sp>
        <p:nvSpPr>
          <p:cNvPr id="3" name="Rectangle 2"/>
          <p:cNvSpPr/>
          <p:nvPr/>
        </p:nvSpPr>
        <p:spPr>
          <a:xfrm>
            <a:off x="7853206" y="1447800"/>
            <a:ext cx="1443194" cy="2862323"/>
          </a:xfrm>
          <a:prstGeom prst="rect">
            <a:avLst/>
          </a:prstGeom>
        </p:spPr>
        <p:txBody>
          <a:bodyPr wrap="square">
            <a:spAutoFit/>
          </a:bodyPr>
          <a:lstStyle/>
          <a:p>
            <a:r>
              <a:rPr lang="en-US" dirty="0" smtClean="0"/>
              <a:t>Endometrial </a:t>
            </a:r>
            <a:r>
              <a:rPr lang="en-US" dirty="0"/>
              <a:t>gland epithelium. Note the accumulation of secretory material in the gland lumen, </a:t>
            </a:r>
            <a:endParaRPr lang="en-US" dirty="0" smtClean="0"/>
          </a:p>
          <a:p>
            <a:r>
              <a:rPr lang="en-US" dirty="0" smtClean="0"/>
              <a:t>upper </a:t>
            </a:r>
            <a:r>
              <a:rPr lang="en-US" dirty="0"/>
              <a:t>right.</a:t>
            </a:r>
          </a:p>
        </p:txBody>
      </p:sp>
    </p:spTree>
    <p:extLst>
      <p:ext uri="{BB962C8B-B14F-4D97-AF65-F5344CB8AC3E}">
        <p14:creationId xmlns:p14="http://schemas.microsoft.com/office/powerpoint/2010/main" val="888217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 eq d25 grdl-.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67" y="0"/>
            <a:ext cx="7754112" cy="6608064"/>
          </a:xfrm>
          <a:prstGeom prst="rect">
            <a:avLst/>
          </a:prstGeom>
        </p:spPr>
      </p:pic>
      <p:sp>
        <p:nvSpPr>
          <p:cNvPr id="3" name="Rectangle 2"/>
          <p:cNvSpPr/>
          <p:nvPr/>
        </p:nvSpPr>
        <p:spPr>
          <a:xfrm>
            <a:off x="7738121" y="914400"/>
            <a:ext cx="1466088" cy="3416320"/>
          </a:xfrm>
          <a:prstGeom prst="rect">
            <a:avLst/>
          </a:prstGeom>
        </p:spPr>
        <p:txBody>
          <a:bodyPr wrap="square">
            <a:spAutoFit/>
          </a:bodyPr>
          <a:lstStyle/>
          <a:p>
            <a:r>
              <a:rPr lang="en-US" dirty="0"/>
              <a:t>Elongated </a:t>
            </a:r>
            <a:r>
              <a:rPr lang="en-US" dirty="0" err="1"/>
              <a:t>trophoblast</a:t>
            </a:r>
            <a:r>
              <a:rPr lang="en-US" dirty="0"/>
              <a:t> cells in region where the </a:t>
            </a:r>
            <a:r>
              <a:rPr lang="en-US" dirty="0" err="1"/>
              <a:t>trophoblast</a:t>
            </a:r>
            <a:r>
              <a:rPr lang="en-US" dirty="0"/>
              <a:t> girdle will form, underlain  by </a:t>
            </a:r>
            <a:r>
              <a:rPr lang="en-US" dirty="0" smtClean="0"/>
              <a:t>a </a:t>
            </a:r>
            <a:r>
              <a:rPr lang="en-US" dirty="0"/>
              <a:t>basal lamina and </a:t>
            </a:r>
            <a:r>
              <a:rPr lang="en-US" dirty="0" err="1"/>
              <a:t>exocelomic</a:t>
            </a:r>
            <a:r>
              <a:rPr lang="en-US" dirty="0"/>
              <a:t> mesothelium.</a:t>
            </a:r>
          </a:p>
        </p:txBody>
      </p:sp>
    </p:spTree>
    <p:extLst>
      <p:ext uri="{BB962C8B-B14F-4D97-AF65-F5344CB8AC3E}">
        <p14:creationId xmlns:p14="http://schemas.microsoft.com/office/powerpoint/2010/main" val="723117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eq d28 site.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76200"/>
            <a:ext cx="9144000" cy="5605786"/>
          </a:xfrm>
          <a:prstGeom prst="rect">
            <a:avLst/>
          </a:prstGeom>
        </p:spPr>
      </p:pic>
      <p:sp>
        <p:nvSpPr>
          <p:cNvPr id="3" name="Rectangle 2"/>
          <p:cNvSpPr/>
          <p:nvPr/>
        </p:nvSpPr>
        <p:spPr>
          <a:xfrm>
            <a:off x="2133600" y="6019800"/>
            <a:ext cx="2526803" cy="369332"/>
          </a:xfrm>
          <a:prstGeom prst="rect">
            <a:avLst/>
          </a:prstGeom>
        </p:spPr>
        <p:txBody>
          <a:bodyPr wrap="none">
            <a:spAutoFit/>
          </a:bodyPr>
          <a:lstStyle/>
          <a:p>
            <a:r>
              <a:rPr lang="en-US" dirty="0"/>
              <a:t>Conceptus in </a:t>
            </a:r>
            <a:r>
              <a:rPr lang="en-US" dirty="0" smtClean="0"/>
              <a:t>situ day 28. </a:t>
            </a:r>
            <a:endParaRPr lang="en-US" dirty="0"/>
          </a:p>
        </p:txBody>
      </p:sp>
    </p:spTree>
    <p:extLst>
      <p:ext uri="{BB962C8B-B14F-4D97-AF65-F5344CB8AC3E}">
        <p14:creationId xmlns:p14="http://schemas.microsoft.com/office/powerpoint/2010/main" val="59951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 eq d28 .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52400"/>
            <a:ext cx="6516681" cy="6658195"/>
          </a:xfrm>
          <a:prstGeom prst="rect">
            <a:avLst/>
          </a:prstGeom>
        </p:spPr>
      </p:pic>
      <p:sp>
        <p:nvSpPr>
          <p:cNvPr id="3" name="Rectangle 2"/>
          <p:cNvSpPr/>
          <p:nvPr/>
        </p:nvSpPr>
        <p:spPr>
          <a:xfrm>
            <a:off x="7315200" y="2875002"/>
            <a:ext cx="1758954" cy="369332"/>
          </a:xfrm>
          <a:prstGeom prst="rect">
            <a:avLst/>
          </a:prstGeom>
        </p:spPr>
        <p:txBody>
          <a:bodyPr wrap="square">
            <a:spAutoFit/>
          </a:bodyPr>
          <a:lstStyle/>
          <a:p>
            <a:r>
              <a:rPr lang="en-US" dirty="0" smtClean="0"/>
              <a:t>Embryo, day 28. </a:t>
            </a:r>
            <a:endParaRPr lang="en-US" dirty="0"/>
          </a:p>
        </p:txBody>
      </p:sp>
    </p:spTree>
    <p:extLst>
      <p:ext uri="{BB962C8B-B14F-4D97-AF65-F5344CB8AC3E}">
        <p14:creationId xmlns:p14="http://schemas.microsoft.com/office/powerpoint/2010/main" val="4209070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 eq d2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57200"/>
            <a:ext cx="5361052" cy="5168096"/>
          </a:xfrm>
          <a:prstGeom prst="rect">
            <a:avLst/>
          </a:prstGeom>
        </p:spPr>
      </p:pic>
      <p:sp>
        <p:nvSpPr>
          <p:cNvPr id="3" name="Rectangle 2"/>
          <p:cNvSpPr/>
          <p:nvPr/>
        </p:nvSpPr>
        <p:spPr>
          <a:xfrm>
            <a:off x="609600" y="5867400"/>
            <a:ext cx="7543800" cy="646331"/>
          </a:xfrm>
          <a:prstGeom prst="rect">
            <a:avLst/>
          </a:prstGeom>
        </p:spPr>
        <p:txBody>
          <a:bodyPr wrap="square">
            <a:spAutoFit/>
          </a:bodyPr>
          <a:lstStyle/>
          <a:p>
            <a:r>
              <a:rPr lang="en-US" dirty="0"/>
              <a:t>Scan showing development of visceral </a:t>
            </a:r>
            <a:r>
              <a:rPr lang="en-US" dirty="0" smtClean="0"/>
              <a:t>arches with the maxillary process reaching the nasal </a:t>
            </a:r>
            <a:r>
              <a:rPr lang="en-US" dirty="0" err="1" smtClean="0"/>
              <a:t>placode</a:t>
            </a:r>
            <a:r>
              <a:rPr lang="en-US" dirty="0" smtClean="0"/>
              <a:t>. The  </a:t>
            </a:r>
            <a:r>
              <a:rPr lang="en-US" dirty="0"/>
              <a:t>limb </a:t>
            </a:r>
            <a:r>
              <a:rPr lang="en-US" dirty="0" smtClean="0"/>
              <a:t>buds are still paddle-like. </a:t>
            </a:r>
            <a:endParaRPr lang="en-US" dirty="0"/>
          </a:p>
        </p:txBody>
      </p:sp>
    </p:spTree>
    <p:extLst>
      <p:ext uri="{BB962C8B-B14F-4D97-AF65-F5344CB8AC3E}">
        <p14:creationId xmlns:p14="http://schemas.microsoft.com/office/powerpoint/2010/main" val="4245536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b eq d28 girdl-29.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5056524" cy="6858000"/>
          </a:xfrm>
          <a:prstGeom prst="rect">
            <a:avLst/>
          </a:prstGeom>
        </p:spPr>
      </p:pic>
      <p:sp>
        <p:nvSpPr>
          <p:cNvPr id="3" name="Rectangle 2"/>
          <p:cNvSpPr/>
          <p:nvPr/>
        </p:nvSpPr>
        <p:spPr>
          <a:xfrm>
            <a:off x="5257800" y="1676400"/>
            <a:ext cx="3546636" cy="1477328"/>
          </a:xfrm>
          <a:prstGeom prst="rect">
            <a:avLst/>
          </a:prstGeom>
        </p:spPr>
        <p:txBody>
          <a:bodyPr wrap="square">
            <a:spAutoFit/>
          </a:bodyPr>
          <a:lstStyle/>
          <a:p>
            <a:r>
              <a:rPr lang="en-US" dirty="0"/>
              <a:t>Diagram showing </a:t>
            </a:r>
            <a:r>
              <a:rPr lang="en-US" dirty="0" smtClean="0"/>
              <a:t>the allantois above the developing girdle and narrow </a:t>
            </a:r>
            <a:r>
              <a:rPr lang="en-US" dirty="0" err="1" smtClean="0"/>
              <a:t>exocelom</a:t>
            </a:r>
            <a:r>
              <a:rPr lang="en-US" dirty="0" smtClean="0"/>
              <a:t> </a:t>
            </a:r>
            <a:r>
              <a:rPr lang="en-US" dirty="0"/>
              <a:t>and yolk </a:t>
            </a:r>
            <a:r>
              <a:rPr lang="en-US" dirty="0" smtClean="0"/>
              <a:t>sac including  the annulus at the sinus </a:t>
            </a:r>
            <a:r>
              <a:rPr lang="en-US" dirty="0" err="1" smtClean="0"/>
              <a:t>terminalis</a:t>
            </a:r>
            <a:endParaRPr lang="en-US" dirty="0"/>
          </a:p>
        </p:txBody>
      </p:sp>
    </p:spTree>
    <p:extLst>
      <p:ext uri="{BB962C8B-B14F-4D97-AF65-F5344CB8AC3E}">
        <p14:creationId xmlns:p14="http://schemas.microsoft.com/office/powerpoint/2010/main" val="198562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4 eq d7 endo.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236134"/>
            <a:ext cx="7239000" cy="5030491"/>
          </a:xfrm>
          <a:prstGeom prst="rect">
            <a:avLst/>
          </a:prstGeom>
        </p:spPr>
      </p:pic>
      <p:sp>
        <p:nvSpPr>
          <p:cNvPr id="5" name="Rectangle 4"/>
          <p:cNvSpPr/>
          <p:nvPr/>
        </p:nvSpPr>
        <p:spPr>
          <a:xfrm>
            <a:off x="1981200" y="5315634"/>
            <a:ext cx="5562600" cy="646331"/>
          </a:xfrm>
          <a:prstGeom prst="rect">
            <a:avLst/>
          </a:prstGeom>
        </p:spPr>
        <p:txBody>
          <a:bodyPr wrap="square">
            <a:spAutoFit/>
          </a:bodyPr>
          <a:lstStyle/>
          <a:p>
            <a:endParaRPr lang="en-US" dirty="0" smtClean="0"/>
          </a:p>
          <a:p>
            <a:r>
              <a:rPr lang="en-US" dirty="0" smtClean="0"/>
              <a:t> </a:t>
            </a:r>
            <a:r>
              <a:rPr lang="en-US" dirty="0"/>
              <a:t>An endoderm cell under parietal </a:t>
            </a:r>
            <a:r>
              <a:rPr lang="en-US" dirty="0" err="1"/>
              <a:t>trophoblast</a:t>
            </a:r>
            <a:r>
              <a:rPr lang="en-US" dirty="0"/>
              <a: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 eq d2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135362"/>
            <a:ext cx="7062744" cy="4360437"/>
          </a:xfrm>
          <a:prstGeom prst="rect">
            <a:avLst/>
          </a:prstGeom>
        </p:spPr>
      </p:pic>
      <p:pic>
        <p:nvPicPr>
          <p:cNvPr id="3" name="Picture 2" descr="05 eq d28 .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4531856"/>
            <a:ext cx="6558464" cy="2112821"/>
          </a:xfrm>
          <a:prstGeom prst="rect">
            <a:avLst/>
          </a:prstGeom>
        </p:spPr>
      </p:pic>
      <p:sp>
        <p:nvSpPr>
          <p:cNvPr id="4" name="Rectangle 3"/>
          <p:cNvSpPr/>
          <p:nvPr/>
        </p:nvSpPr>
        <p:spPr>
          <a:xfrm>
            <a:off x="7138944" y="1752600"/>
            <a:ext cx="2157456" cy="1200329"/>
          </a:xfrm>
          <a:prstGeom prst="rect">
            <a:avLst/>
          </a:prstGeom>
        </p:spPr>
        <p:txBody>
          <a:bodyPr wrap="square">
            <a:spAutoFit/>
          </a:bodyPr>
          <a:lstStyle/>
          <a:p>
            <a:r>
              <a:rPr lang="en-US" dirty="0"/>
              <a:t>The free yolk sac on the right </a:t>
            </a:r>
            <a:r>
              <a:rPr lang="en-US" dirty="0" smtClean="0"/>
              <a:t>joins the </a:t>
            </a:r>
            <a:r>
              <a:rPr lang="en-US" dirty="0" err="1"/>
              <a:t>choriovitelline</a:t>
            </a:r>
            <a:r>
              <a:rPr lang="en-US" dirty="0"/>
              <a:t> placenta on the left. </a:t>
            </a:r>
          </a:p>
        </p:txBody>
      </p:sp>
      <p:sp>
        <p:nvSpPr>
          <p:cNvPr id="5" name="Rectangle 4"/>
          <p:cNvSpPr/>
          <p:nvPr/>
        </p:nvSpPr>
        <p:spPr>
          <a:xfrm>
            <a:off x="6710863" y="4800600"/>
            <a:ext cx="2456597" cy="1754327"/>
          </a:xfrm>
          <a:prstGeom prst="rect">
            <a:avLst/>
          </a:prstGeom>
        </p:spPr>
        <p:txBody>
          <a:bodyPr wrap="square">
            <a:spAutoFit/>
          </a:bodyPr>
          <a:lstStyle/>
          <a:p>
            <a:r>
              <a:rPr lang="en-US" dirty="0" err="1"/>
              <a:t>Choriovitelline</a:t>
            </a:r>
            <a:r>
              <a:rPr lang="en-US" dirty="0"/>
              <a:t> placenta. The yolk sac vessels are central between endoderm above and </a:t>
            </a:r>
            <a:r>
              <a:rPr lang="en-US" dirty="0" err="1"/>
              <a:t>trophoblast</a:t>
            </a:r>
            <a:r>
              <a:rPr lang="en-US" dirty="0"/>
              <a:t> below.</a:t>
            </a:r>
          </a:p>
          <a:p>
            <a:r>
              <a:rPr lang="en-US" dirty="0"/>
              <a:t> </a:t>
            </a:r>
          </a:p>
        </p:txBody>
      </p:sp>
    </p:spTree>
    <p:extLst>
      <p:ext uri="{BB962C8B-B14F-4D97-AF65-F5344CB8AC3E}">
        <p14:creationId xmlns:p14="http://schemas.microsoft.com/office/powerpoint/2010/main" val="47502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c eq d28 endo.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0"/>
            <a:ext cx="5946399" cy="6814974"/>
          </a:xfrm>
          <a:prstGeom prst="rect">
            <a:avLst/>
          </a:prstGeom>
        </p:spPr>
      </p:pic>
      <p:sp>
        <p:nvSpPr>
          <p:cNvPr id="3" name="Rectangle 2"/>
          <p:cNvSpPr/>
          <p:nvPr/>
        </p:nvSpPr>
        <p:spPr>
          <a:xfrm>
            <a:off x="6327398" y="2971800"/>
            <a:ext cx="2892801" cy="1200329"/>
          </a:xfrm>
          <a:prstGeom prst="rect">
            <a:avLst/>
          </a:prstGeom>
        </p:spPr>
        <p:txBody>
          <a:bodyPr wrap="square">
            <a:spAutoFit/>
          </a:bodyPr>
          <a:lstStyle/>
          <a:p>
            <a:r>
              <a:rPr lang="en-US" dirty="0"/>
              <a:t>The endoderm of the </a:t>
            </a:r>
            <a:r>
              <a:rPr lang="en-US" dirty="0" err="1"/>
              <a:t>choriovitelline</a:t>
            </a:r>
            <a:r>
              <a:rPr lang="en-US" dirty="0"/>
              <a:t> placenta is in the </a:t>
            </a:r>
            <a:r>
              <a:rPr lang="en-US" dirty="0" smtClean="0"/>
              <a:t>upper </a:t>
            </a:r>
            <a:r>
              <a:rPr lang="en-US" dirty="0"/>
              <a:t>portion of the figure. </a:t>
            </a:r>
          </a:p>
        </p:txBody>
      </p:sp>
    </p:spTree>
    <p:extLst>
      <p:ext uri="{BB962C8B-B14F-4D97-AF65-F5344CB8AC3E}">
        <p14:creationId xmlns:p14="http://schemas.microsoft.com/office/powerpoint/2010/main" val="2907181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7 eq d2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76200"/>
            <a:ext cx="5510615" cy="2209800"/>
          </a:xfrm>
          <a:prstGeom prst="rect">
            <a:avLst/>
          </a:prstGeom>
        </p:spPr>
      </p:pic>
      <p:pic>
        <p:nvPicPr>
          <p:cNvPr id="5" name="Picture 4" descr="08 eq d28 .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587" y="2286000"/>
            <a:ext cx="6541909" cy="4566339"/>
          </a:xfrm>
          <a:prstGeom prst="rect">
            <a:avLst/>
          </a:prstGeom>
        </p:spPr>
      </p:pic>
      <p:sp>
        <p:nvSpPr>
          <p:cNvPr id="6" name="Rectangle 5"/>
          <p:cNvSpPr/>
          <p:nvPr/>
        </p:nvSpPr>
        <p:spPr>
          <a:xfrm>
            <a:off x="5881615" y="685800"/>
            <a:ext cx="3252385" cy="1200329"/>
          </a:xfrm>
          <a:prstGeom prst="rect">
            <a:avLst/>
          </a:prstGeom>
        </p:spPr>
        <p:txBody>
          <a:bodyPr wrap="square">
            <a:spAutoFit/>
          </a:bodyPr>
          <a:lstStyle/>
          <a:p>
            <a:r>
              <a:rPr lang="en-US" dirty="0"/>
              <a:t>A region of </a:t>
            </a:r>
            <a:r>
              <a:rPr lang="en-US" dirty="0" err="1"/>
              <a:t>chorion</a:t>
            </a:r>
            <a:r>
              <a:rPr lang="en-US" dirty="0"/>
              <a:t> with tall columnar </a:t>
            </a:r>
            <a:r>
              <a:rPr lang="en-US" dirty="0" err="1"/>
              <a:t>trophoblast</a:t>
            </a:r>
            <a:r>
              <a:rPr lang="en-US" dirty="0"/>
              <a:t> cells overlying </a:t>
            </a:r>
            <a:r>
              <a:rPr lang="en-US" dirty="0" err="1"/>
              <a:t>exocelomic</a:t>
            </a:r>
            <a:r>
              <a:rPr lang="en-US" dirty="0"/>
              <a:t> </a:t>
            </a:r>
            <a:r>
              <a:rPr lang="en-US" dirty="0" smtClean="0"/>
              <a:t>mesothelium (future girdle).</a:t>
            </a:r>
            <a:endParaRPr lang="en-US" dirty="0"/>
          </a:p>
        </p:txBody>
      </p:sp>
      <p:sp>
        <p:nvSpPr>
          <p:cNvPr id="7" name="Rectangle 6"/>
          <p:cNvSpPr/>
          <p:nvPr/>
        </p:nvSpPr>
        <p:spPr>
          <a:xfrm>
            <a:off x="6934200" y="2971800"/>
            <a:ext cx="2057400" cy="1477328"/>
          </a:xfrm>
          <a:prstGeom prst="rect">
            <a:avLst/>
          </a:prstGeom>
        </p:spPr>
        <p:txBody>
          <a:bodyPr wrap="square">
            <a:spAutoFit/>
          </a:bodyPr>
          <a:lstStyle/>
          <a:p>
            <a:r>
              <a:rPr lang="en-US" dirty="0" err="1"/>
              <a:t>Chorion</a:t>
            </a:r>
            <a:r>
              <a:rPr lang="en-US" dirty="0"/>
              <a:t> with low </a:t>
            </a:r>
            <a:r>
              <a:rPr lang="en-US" dirty="0" err="1" smtClean="0"/>
              <a:t>trophoblast</a:t>
            </a:r>
            <a:r>
              <a:rPr lang="en-US" dirty="0"/>
              <a:t> </a:t>
            </a:r>
            <a:r>
              <a:rPr lang="en-US" dirty="0" smtClean="0"/>
              <a:t>overlying endometrium</a:t>
            </a:r>
            <a:endParaRPr lang="en-US" dirty="0"/>
          </a:p>
          <a:p>
            <a:r>
              <a:rPr lang="en-US" dirty="0"/>
              <a:t> </a:t>
            </a:r>
          </a:p>
        </p:txBody>
      </p:sp>
    </p:spTree>
    <p:extLst>
      <p:ext uri="{BB962C8B-B14F-4D97-AF65-F5344CB8AC3E}">
        <p14:creationId xmlns:p14="http://schemas.microsoft.com/office/powerpoint/2010/main" val="800169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 eq d28 25x.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200"/>
            <a:ext cx="5105400" cy="1442005"/>
          </a:xfrm>
          <a:prstGeom prst="rect">
            <a:avLst/>
          </a:prstGeom>
        </p:spPr>
      </p:pic>
      <p:pic>
        <p:nvPicPr>
          <p:cNvPr id="3" name="Picture 2" descr="10 eq d28.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581"/>
            <a:ext cx="6172200" cy="5373417"/>
          </a:xfrm>
          <a:prstGeom prst="rect">
            <a:avLst/>
          </a:prstGeom>
        </p:spPr>
      </p:pic>
      <p:sp>
        <p:nvSpPr>
          <p:cNvPr id="4" name="Rectangle 3"/>
          <p:cNvSpPr/>
          <p:nvPr/>
        </p:nvSpPr>
        <p:spPr>
          <a:xfrm>
            <a:off x="5410200" y="228600"/>
            <a:ext cx="3733800" cy="923330"/>
          </a:xfrm>
          <a:prstGeom prst="rect">
            <a:avLst/>
          </a:prstGeom>
        </p:spPr>
        <p:txBody>
          <a:bodyPr wrap="square">
            <a:spAutoFit/>
          </a:bodyPr>
          <a:lstStyle/>
          <a:p>
            <a:r>
              <a:rPr lang="en-US" dirty="0" err="1"/>
              <a:t>Allantochorion</a:t>
            </a:r>
            <a:r>
              <a:rPr lang="en-US" dirty="0"/>
              <a:t> showing proximity of fetal capillaries to </a:t>
            </a:r>
            <a:r>
              <a:rPr lang="en-US" dirty="0" err="1"/>
              <a:t>trophoblast</a:t>
            </a:r>
            <a:r>
              <a:rPr lang="en-US" dirty="0"/>
              <a:t>. </a:t>
            </a:r>
          </a:p>
          <a:p>
            <a:r>
              <a:rPr lang="en-US" dirty="0"/>
              <a:t> </a:t>
            </a:r>
          </a:p>
        </p:txBody>
      </p:sp>
      <p:sp>
        <p:nvSpPr>
          <p:cNvPr id="5" name="Rectangle 4"/>
          <p:cNvSpPr/>
          <p:nvPr/>
        </p:nvSpPr>
        <p:spPr>
          <a:xfrm>
            <a:off x="6324600" y="3200400"/>
            <a:ext cx="2819400" cy="923330"/>
          </a:xfrm>
          <a:prstGeom prst="rect">
            <a:avLst/>
          </a:prstGeom>
        </p:spPr>
        <p:txBody>
          <a:bodyPr wrap="square">
            <a:spAutoFit/>
          </a:bodyPr>
          <a:lstStyle/>
          <a:p>
            <a:r>
              <a:rPr lang="en-US" dirty="0" smtClean="0"/>
              <a:t> </a:t>
            </a:r>
            <a:r>
              <a:rPr lang="en-US" dirty="0" err="1"/>
              <a:t>Allantochorion</a:t>
            </a:r>
            <a:r>
              <a:rPr lang="en-US" dirty="0"/>
              <a:t> with </a:t>
            </a:r>
            <a:r>
              <a:rPr lang="en-US" dirty="0" err="1"/>
              <a:t>allantoic</a:t>
            </a:r>
            <a:r>
              <a:rPr lang="en-US" dirty="0"/>
              <a:t> endoderm </a:t>
            </a:r>
            <a:r>
              <a:rPr lang="en-US" dirty="0" smtClean="0"/>
              <a:t>above, </a:t>
            </a:r>
            <a:r>
              <a:rPr lang="en-US" dirty="0" err="1"/>
              <a:t>trophoblast</a:t>
            </a:r>
            <a:r>
              <a:rPr lang="en-US" dirty="0"/>
              <a:t> below</a:t>
            </a:r>
          </a:p>
        </p:txBody>
      </p:sp>
    </p:spTree>
    <p:extLst>
      <p:ext uri="{BB962C8B-B14F-4D97-AF65-F5344CB8AC3E}">
        <p14:creationId xmlns:p14="http://schemas.microsoft.com/office/powerpoint/2010/main" val="6163035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eq d30 -23.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192600"/>
            <a:ext cx="7735210" cy="6015009"/>
          </a:xfrm>
          <a:prstGeom prst="rect">
            <a:avLst/>
          </a:prstGeom>
        </p:spPr>
      </p:pic>
      <p:sp>
        <p:nvSpPr>
          <p:cNvPr id="3" name="Rectangle 2"/>
          <p:cNvSpPr/>
          <p:nvPr/>
        </p:nvSpPr>
        <p:spPr>
          <a:xfrm>
            <a:off x="228600" y="6141720"/>
            <a:ext cx="8382000" cy="646331"/>
          </a:xfrm>
          <a:prstGeom prst="rect">
            <a:avLst/>
          </a:prstGeom>
        </p:spPr>
        <p:txBody>
          <a:bodyPr wrap="square">
            <a:spAutoFit/>
          </a:bodyPr>
          <a:lstStyle/>
          <a:p>
            <a:r>
              <a:rPr lang="en-US" dirty="0"/>
              <a:t>E</a:t>
            </a:r>
            <a:r>
              <a:rPr lang="en-US" dirty="0" smtClean="0"/>
              <a:t>mbryo </a:t>
            </a:r>
            <a:r>
              <a:rPr lang="en-US" dirty="0"/>
              <a:t>showing beginning of pigmentation of the eye and limb bud </a:t>
            </a:r>
            <a:r>
              <a:rPr lang="en-US" dirty="0" smtClean="0"/>
              <a:t>expansion, day 30</a:t>
            </a:r>
            <a:endParaRPr lang="en-US" dirty="0"/>
          </a:p>
          <a:p>
            <a:r>
              <a:rPr lang="en-US" dirty="0"/>
              <a:t> </a:t>
            </a:r>
          </a:p>
        </p:txBody>
      </p:sp>
    </p:spTree>
    <p:extLst>
      <p:ext uri="{BB962C8B-B14F-4D97-AF65-F5344CB8AC3E}">
        <p14:creationId xmlns:p14="http://schemas.microsoft.com/office/powerpoint/2010/main" val="1004557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 eq d32 st-4.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8914508" cy="5376636"/>
          </a:xfrm>
          <a:prstGeom prst="rect">
            <a:avLst/>
          </a:prstGeom>
        </p:spPr>
      </p:pic>
      <p:sp>
        <p:nvSpPr>
          <p:cNvPr id="3" name="Rectangle 2"/>
          <p:cNvSpPr/>
          <p:nvPr/>
        </p:nvSpPr>
        <p:spPr>
          <a:xfrm>
            <a:off x="685800" y="5638800"/>
            <a:ext cx="7086600" cy="646331"/>
          </a:xfrm>
          <a:prstGeom prst="rect">
            <a:avLst/>
          </a:prstGeom>
        </p:spPr>
        <p:txBody>
          <a:bodyPr wrap="square">
            <a:spAutoFit/>
          </a:bodyPr>
          <a:lstStyle/>
          <a:p>
            <a:r>
              <a:rPr lang="en-US" dirty="0"/>
              <a:t>Sinus </a:t>
            </a:r>
            <a:r>
              <a:rPr lang="en-US" dirty="0" err="1"/>
              <a:t>terminalis</a:t>
            </a:r>
            <a:r>
              <a:rPr lang="en-US" dirty="0"/>
              <a:t> region showing </a:t>
            </a:r>
            <a:r>
              <a:rPr lang="en-US" dirty="0" smtClean="0"/>
              <a:t>a ridge </a:t>
            </a:r>
            <a:r>
              <a:rPr lang="en-US" dirty="0"/>
              <a:t>or annulus under the </a:t>
            </a:r>
            <a:r>
              <a:rPr lang="en-US" dirty="0" err="1"/>
              <a:t>terminalis</a:t>
            </a:r>
            <a:r>
              <a:rPr lang="en-US" dirty="0"/>
              <a:t>. </a:t>
            </a:r>
            <a:r>
              <a:rPr lang="en-US" dirty="0" err="1"/>
              <a:t>Bilaminar</a:t>
            </a:r>
            <a:r>
              <a:rPr lang="en-US" dirty="0"/>
              <a:t> yolk sac on left, </a:t>
            </a:r>
            <a:r>
              <a:rPr lang="en-US" dirty="0" err="1"/>
              <a:t>trilaminar</a:t>
            </a:r>
            <a:r>
              <a:rPr lang="en-US" dirty="0"/>
              <a:t> on right.</a:t>
            </a:r>
          </a:p>
        </p:txBody>
      </p:sp>
    </p:spTree>
    <p:extLst>
      <p:ext uri="{BB962C8B-B14F-4D97-AF65-F5344CB8AC3E}">
        <p14:creationId xmlns:p14="http://schemas.microsoft.com/office/powerpoint/2010/main" val="2382951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b eq d3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835"/>
            <a:ext cx="4821936" cy="2523744"/>
          </a:xfrm>
          <a:prstGeom prst="rect">
            <a:avLst/>
          </a:prstGeom>
        </p:spPr>
      </p:pic>
      <p:pic>
        <p:nvPicPr>
          <p:cNvPr id="4" name="Picture 3" descr="03 eq d32 std-3.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25" y="2598128"/>
            <a:ext cx="6456649" cy="4235688"/>
          </a:xfrm>
          <a:prstGeom prst="rect">
            <a:avLst/>
          </a:prstGeom>
        </p:spPr>
      </p:pic>
      <p:sp>
        <p:nvSpPr>
          <p:cNvPr id="5" name="Rectangle 4"/>
          <p:cNvSpPr/>
          <p:nvPr/>
        </p:nvSpPr>
        <p:spPr>
          <a:xfrm>
            <a:off x="4876800" y="762000"/>
            <a:ext cx="4343400" cy="1200329"/>
          </a:xfrm>
          <a:prstGeom prst="rect">
            <a:avLst/>
          </a:prstGeom>
        </p:spPr>
        <p:txBody>
          <a:bodyPr wrap="square">
            <a:spAutoFit/>
          </a:bodyPr>
          <a:lstStyle/>
          <a:p>
            <a:r>
              <a:rPr lang="en-US" dirty="0" smtClean="0"/>
              <a:t>Diagram: </a:t>
            </a:r>
            <a:r>
              <a:rPr lang="en-US" dirty="0"/>
              <a:t>The </a:t>
            </a:r>
            <a:r>
              <a:rPr lang="en-US" dirty="0" err="1"/>
              <a:t>trophoblast</a:t>
            </a:r>
            <a:r>
              <a:rPr lang="en-US" dirty="0"/>
              <a:t> annulus is in lower left; the sinus </a:t>
            </a:r>
            <a:r>
              <a:rPr lang="en-US" dirty="0" err="1"/>
              <a:t>terminalis</a:t>
            </a:r>
            <a:r>
              <a:rPr lang="en-US" dirty="0"/>
              <a:t> and vascular yolk sac on the right. The endoderm is yellow, </a:t>
            </a:r>
            <a:r>
              <a:rPr lang="en-US" dirty="0" err="1"/>
              <a:t>trophoblast</a:t>
            </a:r>
            <a:r>
              <a:rPr lang="en-US" dirty="0"/>
              <a:t> pale blue.</a:t>
            </a:r>
          </a:p>
        </p:txBody>
      </p:sp>
      <p:sp>
        <p:nvSpPr>
          <p:cNvPr id="6" name="Rectangle 5"/>
          <p:cNvSpPr/>
          <p:nvPr/>
        </p:nvSpPr>
        <p:spPr>
          <a:xfrm>
            <a:off x="6781800" y="3890665"/>
            <a:ext cx="2362200" cy="1200329"/>
          </a:xfrm>
          <a:prstGeom prst="rect">
            <a:avLst/>
          </a:prstGeom>
        </p:spPr>
        <p:txBody>
          <a:bodyPr wrap="square">
            <a:spAutoFit/>
          </a:bodyPr>
          <a:lstStyle/>
          <a:p>
            <a:r>
              <a:rPr lang="en-US" dirty="0"/>
              <a:t>Area where the annulus indents the endometrium. </a:t>
            </a:r>
          </a:p>
          <a:p>
            <a:r>
              <a:rPr lang="en-US" dirty="0"/>
              <a:t> </a:t>
            </a:r>
          </a:p>
        </p:txBody>
      </p:sp>
    </p:spTree>
    <p:extLst>
      <p:ext uri="{BB962C8B-B14F-4D97-AF65-F5344CB8AC3E}">
        <p14:creationId xmlns:p14="http://schemas.microsoft.com/office/powerpoint/2010/main" val="3385978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 eq d32 st 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76200"/>
            <a:ext cx="8001000" cy="5301156"/>
          </a:xfrm>
          <a:prstGeom prst="rect">
            <a:avLst/>
          </a:prstGeom>
        </p:spPr>
      </p:pic>
      <p:sp>
        <p:nvSpPr>
          <p:cNvPr id="3" name="Rectangle 2"/>
          <p:cNvSpPr/>
          <p:nvPr/>
        </p:nvSpPr>
        <p:spPr>
          <a:xfrm>
            <a:off x="838200" y="5562600"/>
            <a:ext cx="7467600" cy="923330"/>
          </a:xfrm>
          <a:prstGeom prst="rect">
            <a:avLst/>
          </a:prstGeom>
        </p:spPr>
        <p:txBody>
          <a:bodyPr wrap="square">
            <a:spAutoFit/>
          </a:bodyPr>
          <a:lstStyle/>
          <a:p>
            <a:r>
              <a:rPr lang="en-US" dirty="0"/>
              <a:t>The columnar </a:t>
            </a:r>
            <a:r>
              <a:rPr lang="en-US" dirty="0" err="1"/>
              <a:t>trophoblast</a:t>
            </a:r>
            <a:r>
              <a:rPr lang="en-US" dirty="0"/>
              <a:t> cells of the annulus overlie extensive basal lamina material, fibroblasts, and matrix.</a:t>
            </a:r>
          </a:p>
          <a:p>
            <a:r>
              <a:rPr lang="en-US" dirty="0"/>
              <a:t> </a:t>
            </a:r>
          </a:p>
        </p:txBody>
      </p:sp>
    </p:spTree>
    <p:extLst>
      <p:ext uri="{BB962C8B-B14F-4D97-AF65-F5344CB8AC3E}">
        <p14:creationId xmlns:p14="http://schemas.microsoft.com/office/powerpoint/2010/main" val="1860650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b eq d3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07" y="6874"/>
            <a:ext cx="7699248" cy="6671088"/>
          </a:xfrm>
          <a:prstGeom prst="rect">
            <a:avLst/>
          </a:prstGeom>
        </p:spPr>
      </p:pic>
      <p:sp>
        <p:nvSpPr>
          <p:cNvPr id="3" name="Rectangle 2"/>
          <p:cNvSpPr/>
          <p:nvPr/>
        </p:nvSpPr>
        <p:spPr>
          <a:xfrm>
            <a:off x="7731754" y="2228671"/>
            <a:ext cx="1412245" cy="1754327"/>
          </a:xfrm>
          <a:prstGeom prst="rect">
            <a:avLst/>
          </a:prstGeom>
        </p:spPr>
        <p:txBody>
          <a:bodyPr wrap="square">
            <a:spAutoFit/>
          </a:bodyPr>
          <a:lstStyle/>
          <a:p>
            <a:r>
              <a:rPr lang="en-US" dirty="0"/>
              <a:t>Elongated </a:t>
            </a:r>
            <a:r>
              <a:rPr lang="en-US" dirty="0" err="1"/>
              <a:t>trophoblast</a:t>
            </a:r>
            <a:r>
              <a:rPr lang="en-US" dirty="0"/>
              <a:t> cells and thickened basal lamina at </a:t>
            </a:r>
            <a:r>
              <a:rPr lang="en-US" dirty="0" smtClean="0"/>
              <a:t>annulus </a:t>
            </a:r>
            <a:endParaRPr lang="en-US" dirty="0"/>
          </a:p>
        </p:txBody>
      </p:sp>
    </p:spTree>
    <p:extLst>
      <p:ext uri="{BB962C8B-B14F-4D97-AF65-F5344CB8AC3E}">
        <p14:creationId xmlns:p14="http://schemas.microsoft.com/office/powerpoint/2010/main" val="1521382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 eq d30 cv-9.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0"/>
            <a:ext cx="4969565" cy="3276600"/>
          </a:xfrm>
          <a:prstGeom prst="rect">
            <a:avLst/>
          </a:prstGeom>
        </p:spPr>
      </p:pic>
      <p:pic>
        <p:nvPicPr>
          <p:cNvPr id="5" name="Picture 4" descr="06 eq d32 bilam-1.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3429000"/>
            <a:ext cx="4846959" cy="3200400"/>
          </a:xfrm>
          <a:prstGeom prst="rect">
            <a:avLst/>
          </a:prstGeom>
        </p:spPr>
      </p:pic>
      <p:sp>
        <p:nvSpPr>
          <p:cNvPr id="6" name="Rectangle 5"/>
          <p:cNvSpPr/>
          <p:nvPr/>
        </p:nvSpPr>
        <p:spPr>
          <a:xfrm>
            <a:off x="6019800" y="838200"/>
            <a:ext cx="2667000" cy="1200329"/>
          </a:xfrm>
          <a:prstGeom prst="rect">
            <a:avLst/>
          </a:prstGeom>
        </p:spPr>
        <p:txBody>
          <a:bodyPr wrap="square">
            <a:spAutoFit/>
          </a:bodyPr>
          <a:lstStyle/>
          <a:p>
            <a:r>
              <a:rPr lang="en-US" dirty="0" err="1"/>
              <a:t>Trilaminar</a:t>
            </a:r>
            <a:r>
              <a:rPr lang="en-US" dirty="0"/>
              <a:t> yolk sac. </a:t>
            </a:r>
            <a:endParaRPr lang="en-US" dirty="0" smtClean="0"/>
          </a:p>
          <a:p>
            <a:r>
              <a:rPr lang="en-US" dirty="0" smtClean="0"/>
              <a:t>Note </a:t>
            </a:r>
            <a:r>
              <a:rPr lang="en-US" dirty="0"/>
              <a:t>substantial endoderm above.</a:t>
            </a:r>
          </a:p>
          <a:p>
            <a:r>
              <a:rPr lang="en-US" dirty="0"/>
              <a:t> </a:t>
            </a:r>
          </a:p>
        </p:txBody>
      </p:sp>
      <p:sp>
        <p:nvSpPr>
          <p:cNvPr id="7" name="Rectangle 6"/>
          <p:cNvSpPr/>
          <p:nvPr/>
        </p:nvSpPr>
        <p:spPr>
          <a:xfrm>
            <a:off x="6033922" y="3581400"/>
            <a:ext cx="3399159" cy="923330"/>
          </a:xfrm>
          <a:prstGeom prst="rect">
            <a:avLst/>
          </a:prstGeom>
        </p:spPr>
        <p:txBody>
          <a:bodyPr wrap="square">
            <a:spAutoFit/>
          </a:bodyPr>
          <a:lstStyle/>
          <a:p>
            <a:r>
              <a:rPr lang="en-US" dirty="0" err="1"/>
              <a:t>Bilaminar</a:t>
            </a:r>
            <a:r>
              <a:rPr lang="en-US" dirty="0"/>
              <a:t> yolk sac overlying endometrial folds. </a:t>
            </a:r>
          </a:p>
          <a:p>
            <a:r>
              <a:rPr lang="en-US" dirty="0"/>
              <a:t> </a:t>
            </a:r>
          </a:p>
        </p:txBody>
      </p:sp>
    </p:spTree>
    <p:extLst>
      <p:ext uri="{BB962C8B-B14F-4D97-AF65-F5344CB8AC3E}">
        <p14:creationId xmlns:p14="http://schemas.microsoft.com/office/powerpoint/2010/main" val="3430955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a eq d7 endo.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0"/>
            <a:ext cx="7620793" cy="6334126"/>
          </a:xfrm>
          <a:prstGeom prst="rect">
            <a:avLst/>
          </a:prstGeom>
        </p:spPr>
      </p:pic>
      <p:sp>
        <p:nvSpPr>
          <p:cNvPr id="3" name="Rectangle 2"/>
          <p:cNvSpPr/>
          <p:nvPr/>
        </p:nvSpPr>
        <p:spPr>
          <a:xfrm>
            <a:off x="609600" y="6396335"/>
            <a:ext cx="7772400" cy="369332"/>
          </a:xfrm>
          <a:prstGeom prst="rect">
            <a:avLst/>
          </a:prstGeom>
        </p:spPr>
        <p:txBody>
          <a:bodyPr wrap="square">
            <a:spAutoFit/>
          </a:bodyPr>
          <a:lstStyle/>
          <a:p>
            <a:r>
              <a:rPr lang="en-US" dirty="0"/>
              <a:t>Note the mitotic figure in the </a:t>
            </a:r>
            <a:r>
              <a:rPr lang="en-US" dirty="0" err="1"/>
              <a:t>trophoblast</a:t>
            </a:r>
            <a:r>
              <a:rPr lang="en-US" dirty="0"/>
              <a:t> cell above the </a:t>
            </a:r>
            <a:r>
              <a:rPr lang="en-US" dirty="0" err="1"/>
              <a:t>endodermal</a:t>
            </a:r>
            <a:r>
              <a:rPr lang="en-US" dirty="0"/>
              <a:t> cell.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 eq d32 c-g-7.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76200"/>
            <a:ext cx="6427215" cy="1595750"/>
          </a:xfrm>
          <a:prstGeom prst="rect">
            <a:avLst/>
          </a:prstGeom>
        </p:spPr>
      </p:pic>
      <p:pic>
        <p:nvPicPr>
          <p:cNvPr id="3" name="Picture 2" descr="08 eq d32 24.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637" y="2009804"/>
            <a:ext cx="5136163" cy="1604120"/>
          </a:xfrm>
          <a:prstGeom prst="rect">
            <a:avLst/>
          </a:prstGeom>
        </p:spPr>
      </p:pic>
      <p:pic>
        <p:nvPicPr>
          <p:cNvPr id="4" name="Picture 3" descr="09 eq d32 grdl 6.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637" y="3565089"/>
            <a:ext cx="4594579" cy="2953449"/>
          </a:xfrm>
          <a:prstGeom prst="rect">
            <a:avLst/>
          </a:prstGeom>
        </p:spPr>
      </p:pic>
      <p:sp>
        <p:nvSpPr>
          <p:cNvPr id="5" name="Rectangle 4"/>
          <p:cNvSpPr/>
          <p:nvPr/>
        </p:nvSpPr>
        <p:spPr>
          <a:xfrm>
            <a:off x="129808" y="1478111"/>
            <a:ext cx="9479563" cy="646331"/>
          </a:xfrm>
          <a:prstGeom prst="rect">
            <a:avLst/>
          </a:prstGeom>
        </p:spPr>
        <p:txBody>
          <a:bodyPr wrap="square">
            <a:spAutoFit/>
          </a:bodyPr>
          <a:lstStyle/>
          <a:p>
            <a:r>
              <a:rPr lang="en-US" dirty="0" smtClean="0"/>
              <a:t> </a:t>
            </a:r>
            <a:r>
              <a:rPr lang="en-US" dirty="0" err="1"/>
              <a:t>C</a:t>
            </a:r>
            <a:r>
              <a:rPr lang="en-US" dirty="0" err="1" smtClean="0"/>
              <a:t>horion</a:t>
            </a:r>
            <a:r>
              <a:rPr lang="en-US" dirty="0" smtClean="0"/>
              <a:t> </a:t>
            </a:r>
            <a:r>
              <a:rPr lang="en-US" dirty="0"/>
              <a:t>where </a:t>
            </a:r>
            <a:r>
              <a:rPr lang="en-US" dirty="0" err="1"/>
              <a:t>trophoblast</a:t>
            </a:r>
            <a:r>
              <a:rPr lang="en-US" dirty="0"/>
              <a:t> cells are </a:t>
            </a:r>
            <a:r>
              <a:rPr lang="en-US" dirty="0" err="1"/>
              <a:t>pseudostratified</a:t>
            </a:r>
            <a:r>
              <a:rPr lang="en-US" dirty="0"/>
              <a:t> as the girdle begins to </a:t>
            </a:r>
            <a:r>
              <a:rPr lang="en-US" dirty="0" smtClean="0"/>
              <a:t>develop ,day 32  </a:t>
            </a:r>
            <a:endParaRPr lang="en-US" dirty="0"/>
          </a:p>
          <a:p>
            <a:r>
              <a:rPr lang="en-US" dirty="0"/>
              <a:t> </a:t>
            </a:r>
          </a:p>
        </p:txBody>
      </p:sp>
      <p:sp>
        <p:nvSpPr>
          <p:cNvPr id="6" name="Rectangle 5"/>
          <p:cNvSpPr/>
          <p:nvPr/>
        </p:nvSpPr>
        <p:spPr>
          <a:xfrm>
            <a:off x="5486400" y="2209800"/>
            <a:ext cx="2286000" cy="646331"/>
          </a:xfrm>
          <a:prstGeom prst="rect">
            <a:avLst/>
          </a:prstGeom>
        </p:spPr>
        <p:txBody>
          <a:bodyPr wrap="square">
            <a:spAutoFit/>
          </a:bodyPr>
          <a:lstStyle/>
          <a:p>
            <a:r>
              <a:rPr lang="en-US" dirty="0"/>
              <a:t>Developing girdle. Note the mitotic cells </a:t>
            </a:r>
          </a:p>
        </p:txBody>
      </p:sp>
      <p:sp>
        <p:nvSpPr>
          <p:cNvPr id="7" name="Rectangle 6"/>
          <p:cNvSpPr/>
          <p:nvPr/>
        </p:nvSpPr>
        <p:spPr>
          <a:xfrm>
            <a:off x="4865115" y="4572000"/>
            <a:ext cx="3581400" cy="923330"/>
          </a:xfrm>
          <a:prstGeom prst="rect">
            <a:avLst/>
          </a:prstGeom>
        </p:spPr>
        <p:txBody>
          <a:bodyPr wrap="square">
            <a:spAutoFit/>
          </a:bodyPr>
          <a:lstStyle/>
          <a:p>
            <a:r>
              <a:rPr lang="en-US" dirty="0" err="1"/>
              <a:t>Trophoblast</a:t>
            </a:r>
            <a:r>
              <a:rPr lang="en-US" dirty="0"/>
              <a:t> girdle. Note crowding of </a:t>
            </a:r>
            <a:r>
              <a:rPr lang="en-US" dirty="0" err="1"/>
              <a:t>trophoblast</a:t>
            </a:r>
            <a:r>
              <a:rPr lang="en-US" dirty="0"/>
              <a:t> cells in this region.</a:t>
            </a:r>
          </a:p>
          <a:p>
            <a:r>
              <a:rPr lang="en-US" dirty="0"/>
              <a:t> </a:t>
            </a:r>
          </a:p>
        </p:txBody>
      </p:sp>
    </p:spTree>
    <p:extLst>
      <p:ext uri="{BB962C8B-B14F-4D97-AF65-F5344CB8AC3E}">
        <p14:creationId xmlns:p14="http://schemas.microsoft.com/office/powerpoint/2010/main" val="2257329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 eq d30 girdle.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413" y="228600"/>
            <a:ext cx="7656739" cy="6477000"/>
          </a:xfrm>
          <a:prstGeom prst="rect">
            <a:avLst/>
          </a:prstGeom>
        </p:spPr>
      </p:pic>
      <p:sp>
        <p:nvSpPr>
          <p:cNvPr id="4" name="Rectangle 3"/>
          <p:cNvSpPr/>
          <p:nvPr/>
        </p:nvSpPr>
        <p:spPr>
          <a:xfrm>
            <a:off x="7750382" y="3062332"/>
            <a:ext cx="1393618" cy="923330"/>
          </a:xfrm>
          <a:prstGeom prst="rect">
            <a:avLst/>
          </a:prstGeom>
        </p:spPr>
        <p:txBody>
          <a:bodyPr wrap="square">
            <a:spAutoFit/>
          </a:bodyPr>
          <a:lstStyle/>
          <a:p>
            <a:r>
              <a:rPr lang="en-US" dirty="0"/>
              <a:t>Elongated </a:t>
            </a:r>
            <a:r>
              <a:rPr lang="en-US" dirty="0" err="1"/>
              <a:t>trophoblast</a:t>
            </a:r>
            <a:r>
              <a:rPr lang="en-US" dirty="0"/>
              <a:t> cells in girdle </a:t>
            </a:r>
          </a:p>
        </p:txBody>
      </p:sp>
    </p:spTree>
    <p:extLst>
      <p:ext uri="{BB962C8B-B14F-4D97-AF65-F5344CB8AC3E}">
        <p14:creationId xmlns:p14="http://schemas.microsoft.com/office/powerpoint/2010/main" val="4112321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eq d32 ac-8.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4790" y="177396"/>
            <a:ext cx="6517080" cy="3713269"/>
          </a:xfrm>
          <a:prstGeom prst="rect">
            <a:avLst/>
          </a:prstGeom>
        </p:spPr>
      </p:pic>
      <p:pic>
        <p:nvPicPr>
          <p:cNvPr id="3" name="Picture 2" descr="12 eq d32 24 b.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999" y="4572000"/>
            <a:ext cx="5856659" cy="2209126"/>
          </a:xfrm>
          <a:prstGeom prst="rect">
            <a:avLst/>
          </a:prstGeom>
        </p:spPr>
      </p:pic>
      <p:sp>
        <p:nvSpPr>
          <p:cNvPr id="4" name="Rectangle 3"/>
          <p:cNvSpPr/>
          <p:nvPr/>
        </p:nvSpPr>
        <p:spPr>
          <a:xfrm>
            <a:off x="533400" y="3865669"/>
            <a:ext cx="6019800" cy="369332"/>
          </a:xfrm>
          <a:prstGeom prst="rect">
            <a:avLst/>
          </a:prstGeom>
        </p:spPr>
        <p:txBody>
          <a:bodyPr wrap="square">
            <a:spAutoFit/>
          </a:bodyPr>
          <a:lstStyle/>
          <a:p>
            <a:r>
              <a:rPr lang="en-US" dirty="0" err="1"/>
              <a:t>Allantochorion</a:t>
            </a:r>
            <a:r>
              <a:rPr lang="en-US" dirty="0"/>
              <a:t> showing fetal vessels adjacent to </a:t>
            </a:r>
            <a:r>
              <a:rPr lang="en-US" dirty="0" err="1"/>
              <a:t>trophoblast</a:t>
            </a:r>
            <a:r>
              <a:rPr lang="en-US" dirty="0"/>
              <a:t> </a:t>
            </a:r>
          </a:p>
        </p:txBody>
      </p:sp>
      <p:sp>
        <p:nvSpPr>
          <p:cNvPr id="5" name="Rectangle 4"/>
          <p:cNvSpPr/>
          <p:nvPr/>
        </p:nvSpPr>
        <p:spPr>
          <a:xfrm>
            <a:off x="6248400" y="4572000"/>
            <a:ext cx="2895600" cy="2031325"/>
          </a:xfrm>
          <a:prstGeom prst="rect">
            <a:avLst/>
          </a:prstGeom>
        </p:spPr>
        <p:txBody>
          <a:bodyPr wrap="square">
            <a:spAutoFit/>
          </a:bodyPr>
          <a:lstStyle/>
          <a:p>
            <a:r>
              <a:rPr lang="en-US" dirty="0"/>
              <a:t>Note the </a:t>
            </a:r>
            <a:r>
              <a:rPr lang="en-US" dirty="0" smtClean="0"/>
              <a:t>free space within the </a:t>
            </a:r>
            <a:r>
              <a:rPr lang="en-US" dirty="0"/>
              <a:t>connective tissue between the thin </a:t>
            </a:r>
            <a:r>
              <a:rPr lang="en-US" dirty="0" err="1"/>
              <a:t>allantoic</a:t>
            </a:r>
            <a:r>
              <a:rPr lang="en-US" dirty="0"/>
              <a:t> endoderm above and the vascular connective </a:t>
            </a:r>
            <a:r>
              <a:rPr lang="en-US" dirty="0" smtClean="0"/>
              <a:t>tissue below</a:t>
            </a:r>
            <a:r>
              <a:rPr lang="en-US" dirty="0"/>
              <a:t> </a:t>
            </a:r>
            <a:r>
              <a:rPr lang="en-US" dirty="0" smtClean="0"/>
              <a:t>(an </a:t>
            </a:r>
            <a:r>
              <a:rPr lang="en-US" dirty="0" err="1" smtClean="0"/>
              <a:t>exocelom</a:t>
            </a:r>
            <a:r>
              <a:rPr lang="en-US" dirty="0" smtClean="0"/>
              <a:t> like space).</a:t>
            </a:r>
            <a:endParaRPr lang="en-US" dirty="0"/>
          </a:p>
        </p:txBody>
      </p:sp>
    </p:spTree>
    <p:extLst>
      <p:ext uri="{BB962C8B-B14F-4D97-AF65-F5344CB8AC3E}">
        <p14:creationId xmlns:p14="http://schemas.microsoft.com/office/powerpoint/2010/main" val="32750635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b eq d30 allantochorion.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0726"/>
            <a:ext cx="7848600" cy="6254730"/>
          </a:xfrm>
          <a:prstGeom prst="rect">
            <a:avLst/>
          </a:prstGeom>
        </p:spPr>
      </p:pic>
      <p:sp>
        <p:nvSpPr>
          <p:cNvPr id="3" name="Rectangle 2"/>
          <p:cNvSpPr/>
          <p:nvPr/>
        </p:nvSpPr>
        <p:spPr>
          <a:xfrm>
            <a:off x="1295400" y="6318509"/>
            <a:ext cx="6248400" cy="369332"/>
          </a:xfrm>
          <a:prstGeom prst="rect">
            <a:avLst/>
          </a:prstGeom>
        </p:spPr>
        <p:txBody>
          <a:bodyPr wrap="square">
            <a:spAutoFit/>
          </a:bodyPr>
          <a:lstStyle/>
          <a:p>
            <a:r>
              <a:rPr lang="en-US" dirty="0" err="1"/>
              <a:t>Allantochorion</a:t>
            </a:r>
            <a:r>
              <a:rPr lang="en-US" dirty="0"/>
              <a:t> adjacent to uterine epithelium </a:t>
            </a:r>
            <a:r>
              <a:rPr lang="en-US" dirty="0" smtClean="0"/>
              <a:t>below. </a:t>
            </a:r>
            <a:endParaRPr lang="en-US" dirty="0"/>
          </a:p>
        </p:txBody>
      </p:sp>
    </p:spTree>
    <p:extLst>
      <p:ext uri="{BB962C8B-B14F-4D97-AF65-F5344CB8AC3E}">
        <p14:creationId xmlns:p14="http://schemas.microsoft.com/office/powerpoint/2010/main" val="14204719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 eq d30 gland.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27" y="-72356"/>
            <a:ext cx="7505755" cy="6930356"/>
          </a:xfrm>
          <a:prstGeom prst="rect">
            <a:avLst/>
          </a:prstGeom>
        </p:spPr>
      </p:pic>
      <p:sp>
        <p:nvSpPr>
          <p:cNvPr id="4" name="Rectangle 3"/>
          <p:cNvSpPr/>
          <p:nvPr/>
        </p:nvSpPr>
        <p:spPr>
          <a:xfrm>
            <a:off x="7522582" y="2743200"/>
            <a:ext cx="1621418" cy="2031325"/>
          </a:xfrm>
          <a:prstGeom prst="rect">
            <a:avLst/>
          </a:prstGeom>
        </p:spPr>
        <p:txBody>
          <a:bodyPr wrap="square">
            <a:spAutoFit/>
          </a:bodyPr>
          <a:lstStyle/>
          <a:p>
            <a:r>
              <a:rPr lang="en-US" dirty="0"/>
              <a:t>Endometrial gland. Note ciliated cell in upper </a:t>
            </a:r>
            <a:r>
              <a:rPr lang="en-US" dirty="0" smtClean="0"/>
              <a:t>right </a:t>
            </a:r>
            <a:r>
              <a:rPr lang="en-US" dirty="0"/>
              <a:t>and granules in the apices of gland cells. </a:t>
            </a:r>
          </a:p>
        </p:txBody>
      </p:sp>
    </p:spTree>
    <p:extLst>
      <p:ext uri="{BB962C8B-B14F-4D97-AF65-F5344CB8AC3E}">
        <p14:creationId xmlns:p14="http://schemas.microsoft.com/office/powerpoint/2010/main" val="3103610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eq d35 -14.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2" y="0"/>
            <a:ext cx="9155096" cy="6250055"/>
          </a:xfrm>
          <a:prstGeom prst="rect">
            <a:avLst/>
          </a:prstGeom>
        </p:spPr>
      </p:pic>
      <p:sp>
        <p:nvSpPr>
          <p:cNvPr id="3" name="Rectangle 2"/>
          <p:cNvSpPr/>
          <p:nvPr/>
        </p:nvSpPr>
        <p:spPr>
          <a:xfrm>
            <a:off x="105341" y="6211669"/>
            <a:ext cx="9067800" cy="646331"/>
          </a:xfrm>
          <a:prstGeom prst="rect">
            <a:avLst/>
          </a:prstGeom>
        </p:spPr>
        <p:txBody>
          <a:bodyPr wrap="square">
            <a:spAutoFit/>
          </a:bodyPr>
          <a:lstStyle/>
          <a:p>
            <a:r>
              <a:rPr lang="en-US" dirty="0" smtClean="0"/>
              <a:t>Conceptus day 35. Note the </a:t>
            </a:r>
            <a:r>
              <a:rPr lang="en-US" dirty="0"/>
              <a:t>fine branched vessels </a:t>
            </a:r>
            <a:r>
              <a:rPr lang="en-US" dirty="0" smtClean="0"/>
              <a:t>of </a:t>
            </a:r>
            <a:r>
              <a:rPr lang="en-US" dirty="0"/>
              <a:t>the yolk </a:t>
            </a:r>
            <a:r>
              <a:rPr lang="en-US" dirty="0" smtClean="0"/>
              <a:t>sac and </a:t>
            </a:r>
            <a:r>
              <a:rPr lang="en-US" dirty="0"/>
              <a:t>the rotation of the forelimb</a:t>
            </a:r>
            <a:r>
              <a:rPr lang="en-US" dirty="0" smtClean="0"/>
              <a:t>. The irregular pale band at the edge of the </a:t>
            </a:r>
            <a:r>
              <a:rPr lang="en-US" dirty="0" err="1" smtClean="0"/>
              <a:t>allantoic</a:t>
            </a:r>
            <a:r>
              <a:rPr lang="en-US" dirty="0" smtClean="0"/>
              <a:t> vessels is the girdle. </a:t>
            </a:r>
            <a:endParaRPr lang="en-US" dirty="0"/>
          </a:p>
        </p:txBody>
      </p:sp>
    </p:spTree>
    <p:extLst>
      <p:ext uri="{BB962C8B-B14F-4D97-AF65-F5344CB8AC3E}">
        <p14:creationId xmlns:p14="http://schemas.microsoft.com/office/powerpoint/2010/main" val="6175646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 eq d35-36.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5364"/>
            <a:ext cx="9144000" cy="5694754"/>
          </a:xfrm>
          <a:prstGeom prst="rect">
            <a:avLst/>
          </a:prstGeom>
        </p:spPr>
      </p:pic>
      <p:sp>
        <p:nvSpPr>
          <p:cNvPr id="3" name="Rectangle 2"/>
          <p:cNvSpPr/>
          <p:nvPr/>
        </p:nvSpPr>
        <p:spPr>
          <a:xfrm>
            <a:off x="914400" y="5943600"/>
            <a:ext cx="7543800" cy="646331"/>
          </a:xfrm>
          <a:prstGeom prst="rect">
            <a:avLst/>
          </a:prstGeom>
        </p:spPr>
        <p:txBody>
          <a:bodyPr wrap="square">
            <a:spAutoFit/>
          </a:bodyPr>
          <a:lstStyle/>
          <a:p>
            <a:r>
              <a:rPr lang="en-US" dirty="0"/>
              <a:t>Relative sizes of the regions from the yolk sac to the girdle.</a:t>
            </a:r>
          </a:p>
          <a:p>
            <a:r>
              <a:rPr lang="en-US" dirty="0"/>
              <a:t> </a:t>
            </a:r>
          </a:p>
        </p:txBody>
      </p:sp>
    </p:spTree>
    <p:extLst>
      <p:ext uri="{BB962C8B-B14F-4D97-AF65-F5344CB8AC3E}">
        <p14:creationId xmlns:p14="http://schemas.microsoft.com/office/powerpoint/2010/main" val="27946921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b eq d35.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327"/>
            <a:ext cx="9144000" cy="1716625"/>
          </a:xfrm>
          <a:prstGeom prst="rect">
            <a:avLst/>
          </a:prstGeom>
        </p:spPr>
      </p:pic>
      <p:pic>
        <p:nvPicPr>
          <p:cNvPr id="3" name="Picture 2" descr="02 eq d35 grdl 12.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4" y="2971800"/>
            <a:ext cx="4419600" cy="2455029"/>
          </a:xfrm>
          <a:prstGeom prst="rect">
            <a:avLst/>
          </a:prstGeom>
        </p:spPr>
      </p:pic>
      <p:pic>
        <p:nvPicPr>
          <p:cNvPr id="4" name="Picture 3" descr="04 eq d35 25.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8523" y="3058796"/>
            <a:ext cx="4419600" cy="2368033"/>
          </a:xfrm>
          <a:prstGeom prst="rect">
            <a:avLst/>
          </a:prstGeom>
        </p:spPr>
      </p:pic>
      <p:sp>
        <p:nvSpPr>
          <p:cNvPr id="5" name="Rectangle 4"/>
          <p:cNvSpPr/>
          <p:nvPr/>
        </p:nvSpPr>
        <p:spPr>
          <a:xfrm>
            <a:off x="272137" y="1805717"/>
            <a:ext cx="8534400" cy="923330"/>
          </a:xfrm>
          <a:prstGeom prst="rect">
            <a:avLst/>
          </a:prstGeom>
        </p:spPr>
        <p:txBody>
          <a:bodyPr wrap="square">
            <a:spAutoFit/>
          </a:bodyPr>
          <a:lstStyle/>
          <a:p>
            <a:r>
              <a:rPr lang="en-US" dirty="0" smtClean="0"/>
              <a:t> </a:t>
            </a:r>
            <a:r>
              <a:rPr lang="en-US" dirty="0"/>
              <a:t>Diagram of </a:t>
            </a:r>
            <a:r>
              <a:rPr lang="en-US" dirty="0" smtClean="0"/>
              <a:t>a </a:t>
            </a:r>
            <a:r>
              <a:rPr lang="en-US" dirty="0"/>
              <a:t>section of the wall of the conceptus between the allantois on the </a:t>
            </a:r>
            <a:r>
              <a:rPr lang="en-US" dirty="0" smtClean="0"/>
              <a:t>right </a:t>
            </a:r>
            <a:r>
              <a:rPr lang="en-US" dirty="0"/>
              <a:t>and the yolk sac and sinus </a:t>
            </a:r>
            <a:r>
              <a:rPr lang="en-US" dirty="0" err="1"/>
              <a:t>terminalis</a:t>
            </a:r>
            <a:r>
              <a:rPr lang="en-US" dirty="0"/>
              <a:t> on the </a:t>
            </a:r>
            <a:r>
              <a:rPr lang="en-US" dirty="0" smtClean="0"/>
              <a:t>left. </a:t>
            </a:r>
            <a:r>
              <a:rPr lang="en-US" dirty="0"/>
              <a:t>The </a:t>
            </a:r>
            <a:r>
              <a:rPr lang="en-US" dirty="0" err="1"/>
              <a:t>trophoblast</a:t>
            </a:r>
            <a:r>
              <a:rPr lang="en-US" dirty="0"/>
              <a:t> girdle cells build up over the </a:t>
            </a:r>
            <a:r>
              <a:rPr lang="en-US" dirty="0" err="1"/>
              <a:t>exocelom</a:t>
            </a:r>
            <a:r>
              <a:rPr lang="en-US" dirty="0"/>
              <a:t>, with only the small portion near the allantois being </a:t>
            </a:r>
            <a:r>
              <a:rPr lang="en-US" dirty="0" smtClean="0"/>
              <a:t> vascularized.</a:t>
            </a:r>
            <a:endParaRPr lang="en-US" dirty="0"/>
          </a:p>
        </p:txBody>
      </p:sp>
      <p:sp>
        <p:nvSpPr>
          <p:cNvPr id="6" name="Rectangle 5"/>
          <p:cNvSpPr/>
          <p:nvPr/>
        </p:nvSpPr>
        <p:spPr>
          <a:xfrm>
            <a:off x="76200" y="5334000"/>
            <a:ext cx="4337505" cy="923330"/>
          </a:xfrm>
          <a:prstGeom prst="rect">
            <a:avLst/>
          </a:prstGeom>
        </p:spPr>
        <p:txBody>
          <a:bodyPr wrap="square">
            <a:spAutoFit/>
          </a:bodyPr>
          <a:lstStyle/>
          <a:p>
            <a:r>
              <a:rPr lang="en-US" dirty="0"/>
              <a:t>This is the side of the girdle toward the yolk sac. The unmodified </a:t>
            </a:r>
            <a:r>
              <a:rPr lang="en-US" dirty="0" err="1"/>
              <a:t>chorion</a:t>
            </a:r>
            <a:r>
              <a:rPr lang="en-US" dirty="0"/>
              <a:t> is in the lower left. </a:t>
            </a:r>
          </a:p>
        </p:txBody>
      </p:sp>
      <p:sp>
        <p:nvSpPr>
          <p:cNvPr id="7" name="Rectangle 6"/>
          <p:cNvSpPr/>
          <p:nvPr/>
        </p:nvSpPr>
        <p:spPr>
          <a:xfrm>
            <a:off x="4814723" y="5421188"/>
            <a:ext cx="4343400" cy="1200329"/>
          </a:xfrm>
          <a:prstGeom prst="rect">
            <a:avLst/>
          </a:prstGeom>
        </p:spPr>
        <p:txBody>
          <a:bodyPr wrap="square">
            <a:spAutoFit/>
          </a:bodyPr>
          <a:lstStyle/>
          <a:p>
            <a:r>
              <a:rPr lang="en-US" dirty="0"/>
              <a:t>The side of the girdle towards the amnion is underlain by small vessels which come from the major </a:t>
            </a:r>
            <a:r>
              <a:rPr lang="en-US" dirty="0" err="1"/>
              <a:t>allantoic</a:t>
            </a:r>
            <a:r>
              <a:rPr lang="en-US" dirty="0"/>
              <a:t> </a:t>
            </a:r>
            <a:r>
              <a:rPr lang="en-US" dirty="0" smtClean="0"/>
              <a:t>vessels. Note also the</a:t>
            </a:r>
            <a:endParaRPr lang="en-US" dirty="0"/>
          </a:p>
          <a:p>
            <a:r>
              <a:rPr lang="en-US" dirty="0"/>
              <a:t> </a:t>
            </a:r>
            <a:r>
              <a:rPr lang="en-US" dirty="0" smtClean="0"/>
              <a:t>small openings in the girdle.</a:t>
            </a:r>
            <a:endParaRPr lang="en-US" dirty="0"/>
          </a:p>
        </p:txBody>
      </p:sp>
    </p:spTree>
    <p:extLst>
      <p:ext uri="{BB962C8B-B14F-4D97-AF65-F5344CB8AC3E}">
        <p14:creationId xmlns:p14="http://schemas.microsoft.com/office/powerpoint/2010/main" val="1903399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b  d35 lectin.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33982"/>
            <a:ext cx="5085177" cy="2937818"/>
          </a:xfrm>
          <a:prstGeom prst="rect">
            <a:avLst/>
          </a:prstGeom>
        </p:spPr>
      </p:pic>
      <p:pic>
        <p:nvPicPr>
          <p:cNvPr id="3" name="Picture 2" descr="05 eq d35 girdle.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17" y="3124200"/>
            <a:ext cx="5472588" cy="3612188"/>
          </a:xfrm>
          <a:prstGeom prst="rect">
            <a:avLst/>
          </a:prstGeom>
        </p:spPr>
      </p:pic>
      <p:sp>
        <p:nvSpPr>
          <p:cNvPr id="4" name="Rectangle 3"/>
          <p:cNvSpPr/>
          <p:nvPr/>
        </p:nvSpPr>
        <p:spPr>
          <a:xfrm>
            <a:off x="5257800" y="838200"/>
            <a:ext cx="3581400" cy="1200329"/>
          </a:xfrm>
          <a:prstGeom prst="rect">
            <a:avLst/>
          </a:prstGeom>
        </p:spPr>
        <p:txBody>
          <a:bodyPr wrap="square">
            <a:spAutoFit/>
          </a:bodyPr>
          <a:lstStyle/>
          <a:p>
            <a:r>
              <a:rPr lang="en-US" dirty="0" err="1"/>
              <a:t>Lectin</a:t>
            </a:r>
            <a:r>
              <a:rPr lang="en-US" dirty="0"/>
              <a:t> </a:t>
            </a:r>
            <a:r>
              <a:rPr lang="en-US" dirty="0" smtClean="0"/>
              <a:t>stain </a:t>
            </a:r>
            <a:r>
              <a:rPr lang="en-US" dirty="0"/>
              <a:t>DBA shows both secretory product in surface </a:t>
            </a:r>
            <a:r>
              <a:rPr lang="en-US" dirty="0" err="1"/>
              <a:t>trophoblast</a:t>
            </a:r>
            <a:r>
              <a:rPr lang="en-US" dirty="0"/>
              <a:t> cells of the girdle and in gland-like clefts within the girdle. </a:t>
            </a:r>
          </a:p>
        </p:txBody>
      </p:sp>
      <p:sp>
        <p:nvSpPr>
          <p:cNvPr id="5" name="Rectangle 4"/>
          <p:cNvSpPr/>
          <p:nvPr/>
        </p:nvSpPr>
        <p:spPr>
          <a:xfrm>
            <a:off x="5715000" y="4189010"/>
            <a:ext cx="3048000" cy="1477328"/>
          </a:xfrm>
          <a:prstGeom prst="rect">
            <a:avLst/>
          </a:prstGeom>
        </p:spPr>
        <p:txBody>
          <a:bodyPr wrap="square">
            <a:spAutoFit/>
          </a:bodyPr>
          <a:lstStyle/>
          <a:p>
            <a:r>
              <a:rPr lang="en-US" dirty="0"/>
              <a:t>The free surface of the girdle shows projections from </a:t>
            </a:r>
            <a:r>
              <a:rPr lang="en-US" dirty="0" err="1" smtClean="0"/>
              <a:t>trophoblast</a:t>
            </a:r>
            <a:r>
              <a:rPr lang="en-US" dirty="0"/>
              <a:t> </a:t>
            </a:r>
            <a:r>
              <a:rPr lang="en-US" dirty="0" smtClean="0"/>
              <a:t>cells, many of which are already </a:t>
            </a:r>
            <a:r>
              <a:rPr lang="en-US" dirty="0" err="1" smtClean="0"/>
              <a:t>binucleate</a:t>
            </a:r>
            <a:r>
              <a:rPr lang="en-US" dirty="0" smtClean="0"/>
              <a:t>. </a:t>
            </a:r>
            <a:endParaRPr lang="en-US" dirty="0"/>
          </a:p>
          <a:p>
            <a:r>
              <a:rPr lang="en-US" dirty="0"/>
              <a:t> </a:t>
            </a:r>
          </a:p>
        </p:txBody>
      </p:sp>
    </p:spTree>
    <p:extLst>
      <p:ext uri="{BB962C8B-B14F-4D97-AF65-F5344CB8AC3E}">
        <p14:creationId xmlns:p14="http://schemas.microsoft.com/office/powerpoint/2010/main" val="7874808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 eq d35 st 18.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152400"/>
            <a:ext cx="4105790" cy="2257533"/>
          </a:xfrm>
          <a:prstGeom prst="rect">
            <a:avLst/>
          </a:prstGeom>
        </p:spPr>
      </p:pic>
      <p:pic>
        <p:nvPicPr>
          <p:cNvPr id="4" name="Picture 3" descr="08 eq d35 cv-16.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2404624"/>
            <a:ext cx="3379770" cy="1905000"/>
          </a:xfrm>
          <a:prstGeom prst="rect">
            <a:avLst/>
          </a:prstGeom>
        </p:spPr>
      </p:pic>
      <p:sp>
        <p:nvSpPr>
          <p:cNvPr id="6" name="Rectangle 5"/>
          <p:cNvSpPr/>
          <p:nvPr/>
        </p:nvSpPr>
        <p:spPr>
          <a:xfrm>
            <a:off x="4410590" y="914400"/>
            <a:ext cx="4733410" cy="923330"/>
          </a:xfrm>
          <a:prstGeom prst="rect">
            <a:avLst/>
          </a:prstGeom>
        </p:spPr>
        <p:txBody>
          <a:bodyPr wrap="square">
            <a:spAutoFit/>
          </a:bodyPr>
          <a:lstStyle/>
          <a:p>
            <a:r>
              <a:rPr lang="en-US" dirty="0"/>
              <a:t>The annulus is still present adjacent to the sinus </a:t>
            </a:r>
            <a:r>
              <a:rPr lang="en-US" dirty="0" err="1"/>
              <a:t>terminalis</a:t>
            </a:r>
            <a:r>
              <a:rPr lang="en-US" dirty="0"/>
              <a:t>. On the right is </a:t>
            </a:r>
            <a:r>
              <a:rPr lang="en-US" dirty="0" err="1"/>
              <a:t>bilaminar</a:t>
            </a:r>
            <a:r>
              <a:rPr lang="en-US" dirty="0"/>
              <a:t> yolk sac, on the left is vascular yolk sac. </a:t>
            </a:r>
          </a:p>
        </p:txBody>
      </p:sp>
      <p:sp>
        <p:nvSpPr>
          <p:cNvPr id="7" name="Rectangle 6"/>
          <p:cNvSpPr/>
          <p:nvPr/>
        </p:nvSpPr>
        <p:spPr>
          <a:xfrm>
            <a:off x="4267200" y="2667000"/>
            <a:ext cx="4724400" cy="923330"/>
          </a:xfrm>
          <a:prstGeom prst="rect">
            <a:avLst/>
          </a:prstGeom>
        </p:spPr>
        <p:txBody>
          <a:bodyPr wrap="square">
            <a:spAutoFit/>
          </a:bodyPr>
          <a:lstStyle/>
          <a:p>
            <a:r>
              <a:rPr lang="en-US" dirty="0"/>
              <a:t>The </a:t>
            </a:r>
            <a:r>
              <a:rPr lang="en-US" dirty="0" err="1"/>
              <a:t>choriovitelline</a:t>
            </a:r>
            <a:r>
              <a:rPr lang="en-US" dirty="0"/>
              <a:t> placenta is still prominent but </a:t>
            </a:r>
            <a:r>
              <a:rPr lang="en-US" dirty="0" smtClean="0"/>
              <a:t>the </a:t>
            </a:r>
            <a:r>
              <a:rPr lang="en-US" dirty="0"/>
              <a:t>connective tissue between endoderm above and </a:t>
            </a:r>
            <a:r>
              <a:rPr lang="en-US" dirty="0" err="1"/>
              <a:t>trophoblast</a:t>
            </a:r>
            <a:r>
              <a:rPr lang="en-US" dirty="0"/>
              <a:t> </a:t>
            </a:r>
            <a:r>
              <a:rPr lang="en-US" dirty="0" smtClean="0"/>
              <a:t>below is denser.</a:t>
            </a:r>
            <a:endParaRPr lang="en-US" dirty="0"/>
          </a:p>
        </p:txBody>
      </p:sp>
      <p:pic>
        <p:nvPicPr>
          <p:cNvPr id="8" name="Picture 7" descr="07 eq d35 tri bi-17.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090" y="4309624"/>
            <a:ext cx="4078847" cy="2512909"/>
          </a:xfrm>
          <a:prstGeom prst="rect">
            <a:avLst/>
          </a:prstGeom>
        </p:spPr>
      </p:pic>
      <p:sp>
        <p:nvSpPr>
          <p:cNvPr id="9" name="Rectangle 8"/>
          <p:cNvSpPr/>
          <p:nvPr/>
        </p:nvSpPr>
        <p:spPr>
          <a:xfrm>
            <a:off x="4440323" y="5105400"/>
            <a:ext cx="4572000" cy="1477328"/>
          </a:xfrm>
          <a:prstGeom prst="rect">
            <a:avLst/>
          </a:prstGeom>
        </p:spPr>
        <p:txBody>
          <a:bodyPr>
            <a:spAutoFit/>
          </a:bodyPr>
          <a:lstStyle/>
          <a:p>
            <a:r>
              <a:rPr lang="en-US" dirty="0" smtClean="0"/>
              <a:t> </a:t>
            </a:r>
            <a:r>
              <a:rPr lang="en-US" dirty="0"/>
              <a:t>Extending upward is the free yolk sac. On </a:t>
            </a:r>
            <a:r>
              <a:rPr lang="en-US" dirty="0" smtClean="0"/>
              <a:t>the right </a:t>
            </a:r>
            <a:r>
              <a:rPr lang="en-US" dirty="0"/>
              <a:t>is vascular yolk sac, on the </a:t>
            </a:r>
            <a:r>
              <a:rPr lang="en-US" dirty="0" smtClean="0"/>
              <a:t>left </a:t>
            </a:r>
            <a:r>
              <a:rPr lang="en-US" dirty="0" err="1" smtClean="0"/>
              <a:t>chorion</a:t>
            </a:r>
            <a:r>
              <a:rPr lang="en-US" dirty="0"/>
              <a:t>-</a:t>
            </a:r>
            <a:r>
              <a:rPr lang="en-US" dirty="0" smtClean="0"/>
              <a:t> </a:t>
            </a:r>
            <a:r>
              <a:rPr lang="en-US" dirty="0" err="1"/>
              <a:t>trophoblast</a:t>
            </a:r>
            <a:r>
              <a:rPr lang="en-US" dirty="0"/>
              <a:t> underlain by mesothelium of the </a:t>
            </a:r>
            <a:r>
              <a:rPr lang="en-US" dirty="0" err="1"/>
              <a:t>exocelom</a:t>
            </a:r>
            <a:r>
              <a:rPr lang="en-US" dirty="0"/>
              <a:t>.</a:t>
            </a:r>
          </a:p>
          <a:p>
            <a:r>
              <a:rPr lang="en-US" dirty="0"/>
              <a:t> </a:t>
            </a:r>
          </a:p>
        </p:txBody>
      </p:sp>
    </p:spTree>
    <p:extLst>
      <p:ext uri="{BB962C8B-B14F-4D97-AF65-F5344CB8AC3E}">
        <p14:creationId xmlns:p14="http://schemas.microsoft.com/office/powerpoint/2010/main" val="3119064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 eq d8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018" y="57739"/>
            <a:ext cx="7946120" cy="2007010"/>
          </a:xfrm>
          <a:prstGeom prst="rect">
            <a:avLst/>
          </a:prstGeom>
        </p:spPr>
      </p:pic>
      <p:pic>
        <p:nvPicPr>
          <p:cNvPr id="3" name="Picture 2" descr="08a eq d9 montage.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2199369"/>
            <a:ext cx="7932738" cy="3399744"/>
          </a:xfrm>
          <a:prstGeom prst="rect">
            <a:avLst/>
          </a:prstGeom>
        </p:spPr>
      </p:pic>
      <p:sp>
        <p:nvSpPr>
          <p:cNvPr id="4" name="Rectangle 3"/>
          <p:cNvSpPr/>
          <p:nvPr/>
        </p:nvSpPr>
        <p:spPr>
          <a:xfrm>
            <a:off x="304800" y="5599113"/>
            <a:ext cx="7467600" cy="923330"/>
          </a:xfrm>
          <a:prstGeom prst="rect">
            <a:avLst/>
          </a:prstGeom>
        </p:spPr>
        <p:txBody>
          <a:bodyPr wrap="square">
            <a:spAutoFit/>
          </a:bodyPr>
          <a:lstStyle/>
          <a:p>
            <a:r>
              <a:rPr lang="en-US" dirty="0" smtClean="0"/>
              <a:t>Day 9. The connections between </a:t>
            </a:r>
            <a:r>
              <a:rPr lang="en-US" dirty="0" err="1" smtClean="0"/>
              <a:t>trophoblast</a:t>
            </a:r>
            <a:r>
              <a:rPr lang="en-US" dirty="0" smtClean="0"/>
              <a:t> cells are thinning. </a:t>
            </a:r>
          </a:p>
          <a:p>
            <a:r>
              <a:rPr lang="en-US" dirty="0" smtClean="0"/>
              <a:t>Note the discontinuity of </a:t>
            </a:r>
            <a:r>
              <a:rPr lang="en-US" dirty="0" err="1" smtClean="0"/>
              <a:t>trophoblast</a:t>
            </a:r>
            <a:r>
              <a:rPr lang="en-US" dirty="0" smtClean="0"/>
              <a:t> over the ICM in the upper right of the electron micrograph. </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1066800"/>
            <a:ext cx="6477000" cy="923330"/>
          </a:xfrm>
          <a:prstGeom prst="rect">
            <a:avLst/>
          </a:prstGeom>
        </p:spPr>
        <p:txBody>
          <a:bodyPr wrap="square">
            <a:spAutoFit/>
          </a:bodyPr>
          <a:lstStyle/>
          <a:p>
            <a:r>
              <a:rPr lang="en-US" dirty="0" smtClean="0"/>
              <a:t>ENDOMETRIAL INVASION BY BINUCLEATE TROPHOBLAST CELLS</a:t>
            </a:r>
          </a:p>
          <a:p>
            <a:r>
              <a:rPr lang="en-US" dirty="0" smtClean="0"/>
              <a:t>Day 36 –</a:t>
            </a:r>
          </a:p>
          <a:p>
            <a:r>
              <a:rPr lang="en-US" dirty="0" smtClean="0"/>
              <a:t>Slides 70 - 103</a:t>
            </a:r>
            <a:endParaRPr lang="en-US" dirty="0"/>
          </a:p>
        </p:txBody>
      </p:sp>
    </p:spTree>
    <p:extLst>
      <p:ext uri="{BB962C8B-B14F-4D97-AF65-F5344CB8AC3E}">
        <p14:creationId xmlns:p14="http://schemas.microsoft.com/office/powerpoint/2010/main" val="1186403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eq d36.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020895"/>
          </a:xfrm>
          <a:prstGeom prst="rect">
            <a:avLst/>
          </a:prstGeom>
        </p:spPr>
      </p:pic>
      <p:sp>
        <p:nvSpPr>
          <p:cNvPr id="3" name="Rectangle 2"/>
          <p:cNvSpPr/>
          <p:nvPr/>
        </p:nvSpPr>
        <p:spPr>
          <a:xfrm>
            <a:off x="-9499" y="5934670"/>
            <a:ext cx="9067800" cy="923330"/>
          </a:xfrm>
          <a:prstGeom prst="rect">
            <a:avLst/>
          </a:prstGeom>
        </p:spPr>
        <p:txBody>
          <a:bodyPr wrap="square">
            <a:spAutoFit/>
          </a:bodyPr>
          <a:lstStyle/>
          <a:p>
            <a:r>
              <a:rPr lang="en-US" dirty="0" smtClean="0"/>
              <a:t> </a:t>
            </a:r>
            <a:r>
              <a:rPr lang="en-US" dirty="0"/>
              <a:t>Conceptus in </a:t>
            </a:r>
            <a:r>
              <a:rPr lang="en-US" dirty="0" smtClean="0"/>
              <a:t>situ Day 36. </a:t>
            </a:r>
            <a:r>
              <a:rPr lang="en-US" dirty="0"/>
              <a:t>The prominent ring in the center is the annulus adjacent to the sinus </a:t>
            </a:r>
            <a:r>
              <a:rPr lang="en-US" dirty="0" err="1"/>
              <a:t>terminalis</a:t>
            </a:r>
            <a:r>
              <a:rPr lang="en-US" dirty="0"/>
              <a:t>. The pale outer ring that shows gaps is the girdle at a stage where some regions have begun to invade the uterus and were removed during opening of the site. </a:t>
            </a:r>
          </a:p>
        </p:txBody>
      </p:sp>
    </p:spTree>
    <p:extLst>
      <p:ext uri="{BB962C8B-B14F-4D97-AF65-F5344CB8AC3E}">
        <p14:creationId xmlns:p14="http://schemas.microsoft.com/office/powerpoint/2010/main" val="1127565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eq d36 -23.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108690"/>
            <a:ext cx="8991600" cy="5769275"/>
          </a:xfrm>
          <a:prstGeom prst="rect">
            <a:avLst/>
          </a:prstGeom>
        </p:spPr>
      </p:pic>
      <p:sp>
        <p:nvSpPr>
          <p:cNvPr id="3" name="Rectangle 2"/>
          <p:cNvSpPr/>
          <p:nvPr/>
        </p:nvSpPr>
        <p:spPr>
          <a:xfrm>
            <a:off x="304800" y="5877965"/>
            <a:ext cx="8534400" cy="923330"/>
          </a:xfrm>
          <a:prstGeom prst="rect">
            <a:avLst/>
          </a:prstGeom>
        </p:spPr>
        <p:txBody>
          <a:bodyPr wrap="square">
            <a:spAutoFit/>
          </a:bodyPr>
          <a:lstStyle/>
          <a:p>
            <a:r>
              <a:rPr lang="en-US" dirty="0"/>
              <a:t>Removed conceptus. Note the extensive vascularity with fine vessels of the yolk sac, compared to larger but fewer vessels of the allantois.</a:t>
            </a:r>
          </a:p>
          <a:p>
            <a:r>
              <a:rPr lang="en-US" dirty="0"/>
              <a:t> </a:t>
            </a:r>
          </a:p>
        </p:txBody>
      </p:sp>
    </p:spTree>
    <p:extLst>
      <p:ext uri="{BB962C8B-B14F-4D97-AF65-F5344CB8AC3E}">
        <p14:creationId xmlns:p14="http://schemas.microsoft.com/office/powerpoint/2010/main" val="222924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5eq d36 -21.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 y="83027"/>
            <a:ext cx="8881620" cy="6116086"/>
          </a:xfrm>
          <a:prstGeom prst="rect">
            <a:avLst/>
          </a:prstGeom>
        </p:spPr>
      </p:pic>
      <p:sp>
        <p:nvSpPr>
          <p:cNvPr id="4" name="Rectangle 3"/>
          <p:cNvSpPr/>
          <p:nvPr/>
        </p:nvSpPr>
        <p:spPr>
          <a:xfrm>
            <a:off x="3124200" y="6143748"/>
            <a:ext cx="1607306" cy="369332"/>
          </a:xfrm>
          <a:prstGeom prst="rect">
            <a:avLst/>
          </a:prstGeom>
        </p:spPr>
        <p:txBody>
          <a:bodyPr wrap="none">
            <a:spAutoFit/>
          </a:bodyPr>
          <a:lstStyle/>
          <a:p>
            <a:r>
              <a:rPr lang="en-US" dirty="0"/>
              <a:t>Day 36 embryo </a:t>
            </a:r>
          </a:p>
        </p:txBody>
      </p:sp>
    </p:spTree>
    <p:extLst>
      <p:ext uri="{BB962C8B-B14F-4D97-AF65-F5344CB8AC3E}">
        <p14:creationId xmlns:p14="http://schemas.microsoft.com/office/powerpoint/2010/main" val="23611120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 eq d36.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9044"/>
            <a:ext cx="9144000" cy="1922155"/>
          </a:xfrm>
          <a:prstGeom prst="rect">
            <a:avLst/>
          </a:prstGeom>
        </p:spPr>
      </p:pic>
      <p:pic>
        <p:nvPicPr>
          <p:cNvPr id="3" name="Picture 2" descr="07eq d36 22.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78" y="2416940"/>
            <a:ext cx="3313856" cy="4441060"/>
          </a:xfrm>
          <a:prstGeom prst="rect">
            <a:avLst/>
          </a:prstGeom>
        </p:spPr>
      </p:pic>
      <p:pic>
        <p:nvPicPr>
          <p:cNvPr id="5" name="Picture 4" descr="08eq d3621.ps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8264" y="2895600"/>
            <a:ext cx="4311669" cy="2849727"/>
          </a:xfrm>
          <a:prstGeom prst="rect">
            <a:avLst/>
          </a:prstGeom>
        </p:spPr>
      </p:pic>
      <p:sp>
        <p:nvSpPr>
          <p:cNvPr id="6" name="Rectangle 5"/>
          <p:cNvSpPr/>
          <p:nvPr/>
        </p:nvSpPr>
        <p:spPr>
          <a:xfrm>
            <a:off x="609600" y="1905000"/>
            <a:ext cx="8534399" cy="369332"/>
          </a:xfrm>
          <a:prstGeom prst="rect">
            <a:avLst/>
          </a:prstGeom>
        </p:spPr>
        <p:txBody>
          <a:bodyPr wrap="square">
            <a:spAutoFit/>
          </a:bodyPr>
          <a:lstStyle/>
          <a:p>
            <a:r>
              <a:rPr lang="en-US" dirty="0"/>
              <a:t>Region of attachment of the girdle to an endometrial fold.</a:t>
            </a:r>
          </a:p>
        </p:txBody>
      </p:sp>
      <p:sp>
        <p:nvSpPr>
          <p:cNvPr id="7" name="Rectangle 6"/>
          <p:cNvSpPr/>
          <p:nvPr/>
        </p:nvSpPr>
        <p:spPr>
          <a:xfrm>
            <a:off x="3368148" y="2474077"/>
            <a:ext cx="1449592" cy="3693319"/>
          </a:xfrm>
          <a:prstGeom prst="rect">
            <a:avLst/>
          </a:prstGeom>
        </p:spPr>
        <p:txBody>
          <a:bodyPr wrap="square">
            <a:spAutoFit/>
          </a:bodyPr>
          <a:lstStyle/>
          <a:p>
            <a:r>
              <a:rPr lang="en-US" dirty="0"/>
              <a:t>At the top of the girdle are a few basal </a:t>
            </a:r>
            <a:r>
              <a:rPr lang="en-US" dirty="0" err="1"/>
              <a:t>trophoblast</a:t>
            </a:r>
            <a:r>
              <a:rPr lang="en-US" dirty="0"/>
              <a:t> cells. </a:t>
            </a:r>
            <a:r>
              <a:rPr lang="en-US" dirty="0" err="1"/>
              <a:t>Binucleate</a:t>
            </a:r>
            <a:r>
              <a:rPr lang="en-US" dirty="0"/>
              <a:t> cells occupy much of the  girdle and are invading the  endometrial fold. </a:t>
            </a:r>
          </a:p>
        </p:txBody>
      </p:sp>
      <p:sp>
        <p:nvSpPr>
          <p:cNvPr id="8" name="Rectangle 7"/>
          <p:cNvSpPr/>
          <p:nvPr/>
        </p:nvSpPr>
        <p:spPr>
          <a:xfrm>
            <a:off x="4952999" y="5769831"/>
            <a:ext cx="4196933" cy="1200329"/>
          </a:xfrm>
          <a:prstGeom prst="rect">
            <a:avLst/>
          </a:prstGeom>
        </p:spPr>
        <p:txBody>
          <a:bodyPr wrap="square">
            <a:spAutoFit/>
          </a:bodyPr>
          <a:lstStyle/>
          <a:p>
            <a:r>
              <a:rPr lang="en-US" dirty="0" smtClean="0"/>
              <a:t>Higher magnification </a:t>
            </a:r>
            <a:r>
              <a:rPr lang="en-US" dirty="0"/>
              <a:t>of the attachment and invasion of the central endometrial fold.</a:t>
            </a:r>
          </a:p>
          <a:p>
            <a:r>
              <a:rPr lang="en-US" dirty="0"/>
              <a:t> </a:t>
            </a:r>
          </a:p>
        </p:txBody>
      </p:sp>
    </p:spTree>
    <p:extLst>
      <p:ext uri="{BB962C8B-B14F-4D97-AF65-F5344CB8AC3E}">
        <p14:creationId xmlns:p14="http://schemas.microsoft.com/office/powerpoint/2010/main" val="9942942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eq d36 grdl 33.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016" y="76200"/>
            <a:ext cx="4925568" cy="3262716"/>
          </a:xfrm>
          <a:prstGeom prst="rect">
            <a:avLst/>
          </a:prstGeom>
        </p:spPr>
      </p:pic>
      <p:pic>
        <p:nvPicPr>
          <p:cNvPr id="3" name="Picture 2" descr="10 eq d36 24.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95" y="3505200"/>
            <a:ext cx="4824984" cy="3184964"/>
          </a:xfrm>
          <a:prstGeom prst="rect">
            <a:avLst/>
          </a:prstGeom>
        </p:spPr>
      </p:pic>
      <p:sp>
        <p:nvSpPr>
          <p:cNvPr id="4" name="Rectangle 3"/>
          <p:cNvSpPr/>
          <p:nvPr/>
        </p:nvSpPr>
        <p:spPr>
          <a:xfrm>
            <a:off x="5053584" y="762000"/>
            <a:ext cx="3581400" cy="646331"/>
          </a:xfrm>
          <a:prstGeom prst="rect">
            <a:avLst/>
          </a:prstGeom>
        </p:spPr>
        <p:txBody>
          <a:bodyPr wrap="square">
            <a:spAutoFit/>
          </a:bodyPr>
          <a:lstStyle/>
          <a:p>
            <a:r>
              <a:rPr lang="en-US" dirty="0" smtClean="0"/>
              <a:t> An area where </a:t>
            </a:r>
            <a:r>
              <a:rPr lang="en-US" dirty="0"/>
              <a:t>girdle </a:t>
            </a:r>
            <a:r>
              <a:rPr lang="en-US" dirty="0" smtClean="0"/>
              <a:t>cells are invading three endometrial </a:t>
            </a:r>
            <a:r>
              <a:rPr lang="en-US" dirty="0"/>
              <a:t>folds </a:t>
            </a:r>
          </a:p>
        </p:txBody>
      </p:sp>
      <p:sp>
        <p:nvSpPr>
          <p:cNvPr id="5" name="Rectangle 4"/>
          <p:cNvSpPr/>
          <p:nvPr/>
        </p:nvSpPr>
        <p:spPr>
          <a:xfrm>
            <a:off x="5105400" y="4213080"/>
            <a:ext cx="4038600" cy="1200329"/>
          </a:xfrm>
          <a:prstGeom prst="rect">
            <a:avLst/>
          </a:prstGeom>
        </p:spPr>
        <p:txBody>
          <a:bodyPr wrap="square">
            <a:spAutoFit/>
          </a:bodyPr>
          <a:lstStyle/>
          <a:p>
            <a:r>
              <a:rPr lang="en-US" dirty="0" smtClean="0"/>
              <a:t>A region </a:t>
            </a:r>
            <a:r>
              <a:rPr lang="en-US" dirty="0"/>
              <a:t>where the girdle is close to uterine epithelial cells but neither apposed nor invading. </a:t>
            </a:r>
            <a:r>
              <a:rPr lang="en-US" dirty="0" smtClean="0"/>
              <a:t>Note </a:t>
            </a:r>
            <a:r>
              <a:rPr lang="en-US" dirty="0"/>
              <a:t>projections from </a:t>
            </a:r>
            <a:r>
              <a:rPr lang="en-US" dirty="0" err="1"/>
              <a:t>binucleate</a:t>
            </a:r>
            <a:r>
              <a:rPr lang="en-US" dirty="0"/>
              <a:t> girdle cells. </a:t>
            </a:r>
            <a:r>
              <a:rPr lang="en-US" dirty="0" smtClean="0"/>
              <a:t> </a:t>
            </a:r>
            <a:endParaRPr lang="en-US" dirty="0"/>
          </a:p>
        </p:txBody>
      </p:sp>
    </p:spTree>
    <p:extLst>
      <p:ext uri="{BB962C8B-B14F-4D97-AF65-F5344CB8AC3E}">
        <p14:creationId xmlns:p14="http://schemas.microsoft.com/office/powerpoint/2010/main" val="682567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b eq d36 to ep.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011" y="-152400"/>
            <a:ext cx="6262434" cy="6666835"/>
          </a:xfrm>
          <a:prstGeom prst="rect">
            <a:avLst/>
          </a:prstGeom>
        </p:spPr>
      </p:pic>
      <p:sp>
        <p:nvSpPr>
          <p:cNvPr id="3" name="Rectangle 2"/>
          <p:cNvSpPr/>
          <p:nvPr/>
        </p:nvSpPr>
        <p:spPr>
          <a:xfrm>
            <a:off x="6477000" y="1828800"/>
            <a:ext cx="2209800" cy="2862323"/>
          </a:xfrm>
          <a:prstGeom prst="rect">
            <a:avLst/>
          </a:prstGeom>
        </p:spPr>
        <p:txBody>
          <a:bodyPr wrap="square">
            <a:spAutoFit/>
          </a:bodyPr>
          <a:lstStyle/>
          <a:p>
            <a:r>
              <a:rPr lang="en-US" dirty="0" smtClean="0"/>
              <a:t>Another </a:t>
            </a:r>
            <a:r>
              <a:rPr lang="en-US" dirty="0"/>
              <a:t>region where the girdle is close to uterine epithelial cells but neither apposed nor invading. </a:t>
            </a:r>
            <a:r>
              <a:rPr lang="en-US" dirty="0" smtClean="0"/>
              <a:t>Note the blunt  </a:t>
            </a:r>
            <a:r>
              <a:rPr lang="en-US" dirty="0" err="1" smtClean="0"/>
              <a:t>ectoplasmic</a:t>
            </a:r>
            <a:r>
              <a:rPr lang="en-US" dirty="0" smtClean="0"/>
              <a:t> </a:t>
            </a:r>
            <a:r>
              <a:rPr lang="en-US" dirty="0"/>
              <a:t>projections from </a:t>
            </a:r>
            <a:r>
              <a:rPr lang="en-US" dirty="0" err="1"/>
              <a:t>binucleate</a:t>
            </a:r>
            <a:r>
              <a:rPr lang="en-US" dirty="0"/>
              <a:t> girdle </a:t>
            </a:r>
            <a:r>
              <a:rPr lang="en-US" dirty="0" smtClean="0"/>
              <a:t>cells above. </a:t>
            </a:r>
            <a:endParaRPr lang="en-US" dirty="0"/>
          </a:p>
        </p:txBody>
      </p:sp>
    </p:spTree>
    <p:extLst>
      <p:ext uri="{BB962C8B-B14F-4D97-AF65-F5344CB8AC3E}">
        <p14:creationId xmlns:p14="http://schemas.microsoft.com/office/powerpoint/2010/main" val="21422286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0" y="3200400"/>
            <a:ext cx="2895600" cy="1754327"/>
          </a:xfrm>
          <a:prstGeom prst="rect">
            <a:avLst/>
          </a:prstGeom>
        </p:spPr>
        <p:txBody>
          <a:bodyPr wrap="square">
            <a:spAutoFit/>
          </a:bodyPr>
          <a:lstStyle/>
          <a:p>
            <a:r>
              <a:rPr lang="en-US" dirty="0"/>
              <a:t>In the gland-like pits within the girdle, the </a:t>
            </a:r>
            <a:r>
              <a:rPr lang="en-US" dirty="0" err="1"/>
              <a:t>binucleate</a:t>
            </a:r>
            <a:r>
              <a:rPr lang="en-US" dirty="0"/>
              <a:t> cells have microvilli and </a:t>
            </a:r>
            <a:r>
              <a:rPr lang="en-US" dirty="0" err="1"/>
              <a:t>ectoplasmic</a:t>
            </a:r>
            <a:r>
              <a:rPr lang="en-US" dirty="0"/>
              <a:t> projections, as they do at the surface facing the uterus </a:t>
            </a:r>
          </a:p>
        </p:txBody>
      </p:sp>
      <p:pic>
        <p:nvPicPr>
          <p:cNvPr id="3" name="Picture 2" descr="10c eq d36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95" y="76200"/>
            <a:ext cx="5756400" cy="6858000"/>
          </a:xfrm>
          <a:prstGeom prst="rect">
            <a:avLst/>
          </a:prstGeom>
        </p:spPr>
      </p:pic>
    </p:spTree>
    <p:extLst>
      <p:ext uri="{BB962C8B-B14F-4D97-AF65-F5344CB8AC3E}">
        <p14:creationId xmlns:p14="http://schemas.microsoft.com/office/powerpoint/2010/main" val="4059020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eqd36 23.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53" y="152400"/>
            <a:ext cx="5029200" cy="6549220"/>
          </a:xfrm>
          <a:prstGeom prst="rect">
            <a:avLst/>
          </a:prstGeom>
        </p:spPr>
      </p:pic>
      <p:sp>
        <p:nvSpPr>
          <p:cNvPr id="3" name="Rectangle 2"/>
          <p:cNvSpPr/>
          <p:nvPr/>
        </p:nvSpPr>
        <p:spPr>
          <a:xfrm>
            <a:off x="5486400" y="1371600"/>
            <a:ext cx="2438400" cy="1754327"/>
          </a:xfrm>
          <a:prstGeom prst="rect">
            <a:avLst/>
          </a:prstGeom>
        </p:spPr>
        <p:txBody>
          <a:bodyPr wrap="square">
            <a:spAutoFit/>
          </a:bodyPr>
          <a:lstStyle/>
          <a:p>
            <a:r>
              <a:rPr lang="en-US" dirty="0" smtClean="0"/>
              <a:t>Scanning micrograph </a:t>
            </a:r>
            <a:r>
              <a:rPr lang="en-US" dirty="0"/>
              <a:t>showing </a:t>
            </a:r>
            <a:r>
              <a:rPr lang="en-US" dirty="0" err="1"/>
              <a:t>ectoplasmic</a:t>
            </a:r>
            <a:r>
              <a:rPr lang="en-US" dirty="0"/>
              <a:t> projections from some of the girdle </a:t>
            </a:r>
            <a:r>
              <a:rPr lang="en-US" dirty="0" smtClean="0"/>
              <a:t>cells toward the underlying uterine epithelial cells </a:t>
            </a:r>
            <a:endParaRPr lang="en-US" dirty="0"/>
          </a:p>
        </p:txBody>
      </p:sp>
    </p:spTree>
    <p:extLst>
      <p:ext uri="{BB962C8B-B14F-4D97-AF65-F5344CB8AC3E}">
        <p14:creationId xmlns:p14="http://schemas.microsoft.com/office/powerpoint/2010/main" val="4189419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a horse cup d36 drawing.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 y="13636"/>
            <a:ext cx="4876800" cy="5340350"/>
          </a:xfrm>
          <a:prstGeom prst="rect">
            <a:avLst/>
          </a:prstGeom>
        </p:spPr>
      </p:pic>
      <p:sp>
        <p:nvSpPr>
          <p:cNvPr id="4" name="Rectangle 3"/>
          <p:cNvSpPr/>
          <p:nvPr/>
        </p:nvSpPr>
        <p:spPr>
          <a:xfrm>
            <a:off x="5105400" y="228600"/>
            <a:ext cx="3581400" cy="4524316"/>
          </a:xfrm>
          <a:prstGeom prst="rect">
            <a:avLst/>
          </a:prstGeom>
        </p:spPr>
        <p:txBody>
          <a:bodyPr wrap="square">
            <a:spAutoFit/>
          </a:bodyPr>
          <a:lstStyle/>
          <a:p>
            <a:r>
              <a:rPr lang="en-US" dirty="0"/>
              <a:t>Diagram of relationships in early stages of girdle cell invasion of the </a:t>
            </a:r>
            <a:r>
              <a:rPr lang="en-US" dirty="0" err="1"/>
              <a:t>endometrium</a:t>
            </a:r>
            <a:r>
              <a:rPr lang="en-US" dirty="0" smtClean="0"/>
              <a:t>.</a:t>
            </a:r>
          </a:p>
          <a:p>
            <a:r>
              <a:rPr lang="en-US" dirty="0" smtClean="0"/>
              <a:t> </a:t>
            </a:r>
          </a:p>
          <a:p>
            <a:r>
              <a:rPr lang="en-US" dirty="0" smtClean="0"/>
              <a:t>On the left processes from the </a:t>
            </a:r>
            <a:r>
              <a:rPr lang="en-US" dirty="0" err="1" smtClean="0"/>
              <a:t>binucleate</a:t>
            </a:r>
            <a:r>
              <a:rPr lang="en-US" dirty="0" smtClean="0"/>
              <a:t> </a:t>
            </a:r>
            <a:r>
              <a:rPr lang="en-US" dirty="0" err="1" smtClean="0"/>
              <a:t>trophoblast</a:t>
            </a:r>
            <a:r>
              <a:rPr lang="en-US" dirty="0" smtClean="0"/>
              <a:t> cells are penetrating the apices of the uterine epithelial cells.</a:t>
            </a:r>
          </a:p>
          <a:p>
            <a:r>
              <a:rPr lang="en-US" dirty="0" smtClean="0"/>
              <a:t> </a:t>
            </a:r>
          </a:p>
          <a:p>
            <a:r>
              <a:rPr lang="en-US" dirty="0" smtClean="0"/>
              <a:t>In the middle they have penetrated to the basal lamina of the epithelium. </a:t>
            </a:r>
          </a:p>
          <a:p>
            <a:endParaRPr lang="en-US" dirty="0" smtClean="0"/>
          </a:p>
          <a:p>
            <a:r>
              <a:rPr lang="en-US" dirty="0" smtClean="0"/>
              <a:t>On the extreme right the </a:t>
            </a:r>
            <a:r>
              <a:rPr lang="en-US" dirty="0" err="1" smtClean="0"/>
              <a:t>trophoblast</a:t>
            </a:r>
            <a:r>
              <a:rPr lang="en-US" dirty="0" smtClean="0"/>
              <a:t> cells are intruding under the gland epithelium. </a:t>
            </a:r>
            <a:endParaRPr lang="en-US" dirty="0"/>
          </a:p>
        </p:txBody>
      </p:sp>
    </p:spTree>
    <p:extLst>
      <p:ext uri="{BB962C8B-B14F-4D97-AF65-F5344CB8AC3E}">
        <p14:creationId xmlns:p14="http://schemas.microsoft.com/office/powerpoint/2010/main" val="3883750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a eq montage d9.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 y="76200"/>
            <a:ext cx="6865649" cy="2376910"/>
          </a:xfrm>
          <a:prstGeom prst="rect">
            <a:avLst/>
          </a:prstGeom>
        </p:spPr>
      </p:pic>
      <p:pic>
        <p:nvPicPr>
          <p:cNvPr id="4" name="Picture 3" descr="10 eq d10.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1" y="3405298"/>
            <a:ext cx="6713248" cy="2552434"/>
          </a:xfrm>
          <a:prstGeom prst="rect">
            <a:avLst/>
          </a:prstGeom>
        </p:spPr>
      </p:pic>
      <p:sp>
        <p:nvSpPr>
          <p:cNvPr id="5" name="Rectangle 4"/>
          <p:cNvSpPr/>
          <p:nvPr/>
        </p:nvSpPr>
        <p:spPr>
          <a:xfrm>
            <a:off x="533400" y="2129944"/>
            <a:ext cx="6865648" cy="646331"/>
          </a:xfrm>
          <a:prstGeom prst="rect">
            <a:avLst/>
          </a:prstGeom>
        </p:spPr>
        <p:txBody>
          <a:bodyPr wrap="square">
            <a:spAutoFit/>
          </a:bodyPr>
          <a:lstStyle/>
          <a:p>
            <a:r>
              <a:rPr lang="en-US" dirty="0" smtClean="0"/>
              <a:t>Collapsed blastocyst showing ICM and </a:t>
            </a:r>
            <a:r>
              <a:rPr lang="en-US" dirty="0" err="1" smtClean="0"/>
              <a:t>abembryonic</a:t>
            </a:r>
            <a:r>
              <a:rPr lang="en-US" dirty="0" smtClean="0"/>
              <a:t> </a:t>
            </a:r>
            <a:r>
              <a:rPr lang="en-US" dirty="0" err="1" smtClean="0"/>
              <a:t>trophoblast</a:t>
            </a:r>
            <a:r>
              <a:rPr lang="en-US" dirty="0" smtClean="0"/>
              <a:t>. </a:t>
            </a:r>
          </a:p>
          <a:p>
            <a:r>
              <a:rPr lang="en-US" dirty="0" smtClean="0"/>
              <a:t>Note  spaces within the endodermal layer </a:t>
            </a:r>
            <a:r>
              <a:rPr lang="en-US" dirty="0" err="1" smtClean="0"/>
              <a:t>abembryonically</a:t>
            </a:r>
            <a:r>
              <a:rPr lang="en-US" dirty="0" smtClean="0"/>
              <a:t>. </a:t>
            </a:r>
            <a:endParaRPr lang="en-US" dirty="0"/>
          </a:p>
        </p:txBody>
      </p:sp>
      <p:sp>
        <p:nvSpPr>
          <p:cNvPr id="6" name="Rectangle 5"/>
          <p:cNvSpPr/>
          <p:nvPr/>
        </p:nvSpPr>
        <p:spPr>
          <a:xfrm>
            <a:off x="914400" y="5957732"/>
            <a:ext cx="6484648" cy="646331"/>
          </a:xfrm>
          <a:prstGeom prst="rect">
            <a:avLst/>
          </a:prstGeom>
        </p:spPr>
        <p:txBody>
          <a:bodyPr wrap="square">
            <a:spAutoFit/>
          </a:bodyPr>
          <a:lstStyle/>
          <a:p>
            <a:r>
              <a:rPr lang="en-US" dirty="0" smtClean="0"/>
              <a:t>Day 10. The </a:t>
            </a:r>
            <a:r>
              <a:rPr lang="en-US" dirty="0" err="1" smtClean="0"/>
              <a:t>trophoblast</a:t>
            </a:r>
            <a:r>
              <a:rPr lang="en-US" dirty="0" smtClean="0"/>
              <a:t> cells associated with the ICM are isolated and vacuolated. </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d eq d36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76200"/>
            <a:ext cx="5867399" cy="6802781"/>
          </a:xfrm>
          <a:prstGeom prst="rect">
            <a:avLst/>
          </a:prstGeom>
        </p:spPr>
      </p:pic>
      <p:sp>
        <p:nvSpPr>
          <p:cNvPr id="3" name="Rectangle 2"/>
          <p:cNvSpPr/>
          <p:nvPr/>
        </p:nvSpPr>
        <p:spPr>
          <a:xfrm>
            <a:off x="6019799" y="1981200"/>
            <a:ext cx="2971801" cy="1200329"/>
          </a:xfrm>
          <a:prstGeom prst="rect">
            <a:avLst/>
          </a:prstGeom>
        </p:spPr>
        <p:txBody>
          <a:bodyPr wrap="square">
            <a:spAutoFit/>
          </a:bodyPr>
          <a:lstStyle/>
          <a:p>
            <a:r>
              <a:rPr lang="en-US" dirty="0" smtClean="0"/>
              <a:t> </a:t>
            </a:r>
            <a:r>
              <a:rPr lang="en-US" dirty="0"/>
              <a:t>An </a:t>
            </a:r>
            <a:r>
              <a:rPr lang="en-US" dirty="0" err="1"/>
              <a:t>ectoplasmic</a:t>
            </a:r>
            <a:r>
              <a:rPr lang="en-US" dirty="0"/>
              <a:t> process from a </a:t>
            </a:r>
            <a:r>
              <a:rPr lang="en-US" dirty="0" err="1"/>
              <a:t>binucleate</a:t>
            </a:r>
            <a:r>
              <a:rPr lang="en-US" dirty="0"/>
              <a:t> cell is intruding into an epithelial cell in the upper middle. </a:t>
            </a:r>
          </a:p>
        </p:txBody>
      </p:sp>
    </p:spTree>
    <p:extLst>
      <p:ext uri="{BB962C8B-B14F-4D97-AF65-F5344CB8AC3E}">
        <p14:creationId xmlns:p14="http://schemas.microsoft.com/office/powerpoint/2010/main" val="3453277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b eq d36 intrusn.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76200"/>
            <a:ext cx="7678670" cy="6477000"/>
          </a:xfrm>
          <a:prstGeom prst="rect">
            <a:avLst/>
          </a:prstGeom>
        </p:spPr>
      </p:pic>
      <p:sp>
        <p:nvSpPr>
          <p:cNvPr id="3" name="Rectangle 2"/>
          <p:cNvSpPr/>
          <p:nvPr/>
        </p:nvSpPr>
        <p:spPr>
          <a:xfrm>
            <a:off x="7754870" y="1981200"/>
            <a:ext cx="1447800" cy="2585323"/>
          </a:xfrm>
          <a:prstGeom prst="rect">
            <a:avLst/>
          </a:prstGeom>
        </p:spPr>
        <p:txBody>
          <a:bodyPr wrap="square">
            <a:spAutoFit/>
          </a:bodyPr>
          <a:lstStyle/>
          <a:p>
            <a:r>
              <a:rPr lang="en-US" dirty="0" smtClean="0"/>
              <a:t>Note how </a:t>
            </a:r>
            <a:r>
              <a:rPr lang="en-US" dirty="0" err="1"/>
              <a:t>ectoplasmic</a:t>
            </a:r>
            <a:r>
              <a:rPr lang="en-US" dirty="0"/>
              <a:t> processes from the </a:t>
            </a:r>
            <a:r>
              <a:rPr lang="en-US" dirty="0" err="1" smtClean="0"/>
              <a:t>binucleate</a:t>
            </a:r>
            <a:r>
              <a:rPr lang="en-US" dirty="0" smtClean="0"/>
              <a:t> </a:t>
            </a:r>
            <a:r>
              <a:rPr lang="en-US" dirty="0"/>
              <a:t>cells distort luminal epithelial cells below.</a:t>
            </a:r>
          </a:p>
        </p:txBody>
      </p:sp>
    </p:spTree>
    <p:extLst>
      <p:ext uri="{BB962C8B-B14F-4D97-AF65-F5344CB8AC3E}">
        <p14:creationId xmlns:p14="http://schemas.microsoft.com/office/powerpoint/2010/main" val="3357444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 eq d36 28.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69" y="76200"/>
            <a:ext cx="6909831" cy="6713530"/>
          </a:xfrm>
          <a:prstGeom prst="rect">
            <a:avLst/>
          </a:prstGeom>
        </p:spPr>
      </p:pic>
      <p:sp>
        <p:nvSpPr>
          <p:cNvPr id="5" name="Rectangle 4"/>
          <p:cNvSpPr/>
          <p:nvPr/>
        </p:nvSpPr>
        <p:spPr>
          <a:xfrm>
            <a:off x="7010400" y="1143000"/>
            <a:ext cx="1981200" cy="2862323"/>
          </a:xfrm>
          <a:prstGeom prst="rect">
            <a:avLst/>
          </a:prstGeom>
        </p:spPr>
        <p:txBody>
          <a:bodyPr wrap="square">
            <a:spAutoFit/>
          </a:bodyPr>
          <a:lstStyle/>
          <a:p>
            <a:r>
              <a:rPr lang="en-US" dirty="0" err="1"/>
              <a:t>Binucleate</a:t>
            </a:r>
            <a:r>
              <a:rPr lang="en-US" dirty="0"/>
              <a:t> cells on the left have penetrated through the luminal </a:t>
            </a:r>
            <a:r>
              <a:rPr lang="en-US" dirty="0" smtClean="0"/>
              <a:t>epithelium to the basal lamina of the epithelium. </a:t>
            </a:r>
            <a:r>
              <a:rPr lang="en-US" dirty="0"/>
              <a:t>On the right the luminal epithelium is still intact.</a:t>
            </a:r>
          </a:p>
        </p:txBody>
      </p:sp>
    </p:spTree>
    <p:extLst>
      <p:ext uri="{BB962C8B-B14F-4D97-AF65-F5344CB8AC3E}">
        <p14:creationId xmlns:p14="http://schemas.microsoft.com/office/powerpoint/2010/main" val="6455215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 eq d36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52376"/>
            <a:ext cx="3200400" cy="4848367"/>
          </a:xfrm>
          <a:prstGeom prst="rect">
            <a:avLst/>
          </a:prstGeom>
        </p:spPr>
      </p:pic>
      <p:pic>
        <p:nvPicPr>
          <p:cNvPr id="3" name="Picture 2" descr="14a eq d36 intru along gl.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5199" y="0"/>
            <a:ext cx="5633733" cy="6462531"/>
          </a:xfrm>
          <a:prstGeom prst="rect">
            <a:avLst/>
          </a:prstGeom>
        </p:spPr>
      </p:pic>
      <p:sp>
        <p:nvSpPr>
          <p:cNvPr id="4" name="Rectangle 3"/>
          <p:cNvSpPr/>
          <p:nvPr/>
        </p:nvSpPr>
        <p:spPr>
          <a:xfrm>
            <a:off x="152400" y="4953000"/>
            <a:ext cx="2743200" cy="1754327"/>
          </a:xfrm>
          <a:prstGeom prst="rect">
            <a:avLst/>
          </a:prstGeom>
        </p:spPr>
        <p:txBody>
          <a:bodyPr wrap="square">
            <a:spAutoFit/>
          </a:bodyPr>
          <a:lstStyle/>
          <a:p>
            <a:r>
              <a:rPr lang="en-US" dirty="0" err="1"/>
              <a:t>Binucleate</a:t>
            </a:r>
            <a:r>
              <a:rPr lang="en-US" dirty="0"/>
              <a:t> </a:t>
            </a:r>
            <a:r>
              <a:rPr lang="en-US" dirty="0" err="1"/>
              <a:t>trophoblast</a:t>
            </a:r>
            <a:r>
              <a:rPr lang="en-US" dirty="0"/>
              <a:t> cells have pushed into the gland in the center, separating the glandular epithelial cells from their basal </a:t>
            </a:r>
            <a:r>
              <a:rPr lang="en-US" dirty="0" smtClean="0"/>
              <a:t>lamina. </a:t>
            </a:r>
            <a:endParaRPr lang="en-US" dirty="0"/>
          </a:p>
        </p:txBody>
      </p:sp>
      <p:sp>
        <p:nvSpPr>
          <p:cNvPr id="5" name="Rectangle 4"/>
          <p:cNvSpPr/>
          <p:nvPr/>
        </p:nvSpPr>
        <p:spPr>
          <a:xfrm>
            <a:off x="3048000" y="6522661"/>
            <a:ext cx="6243332" cy="369332"/>
          </a:xfrm>
          <a:prstGeom prst="rect">
            <a:avLst/>
          </a:prstGeom>
        </p:spPr>
        <p:txBody>
          <a:bodyPr wrap="square">
            <a:spAutoFit/>
          </a:bodyPr>
          <a:lstStyle/>
          <a:p>
            <a:r>
              <a:rPr lang="en-US" dirty="0" smtClean="0"/>
              <a:t> </a:t>
            </a:r>
            <a:r>
              <a:rPr lang="en-US" dirty="0"/>
              <a:t>A </a:t>
            </a:r>
            <a:r>
              <a:rPr lang="en-US" dirty="0" err="1"/>
              <a:t>binucleate</a:t>
            </a:r>
            <a:r>
              <a:rPr lang="en-US" dirty="0"/>
              <a:t> cell on the left </a:t>
            </a:r>
            <a:r>
              <a:rPr lang="en-US" dirty="0" smtClean="0"/>
              <a:t>undercuts </a:t>
            </a:r>
            <a:r>
              <a:rPr lang="en-US" dirty="0"/>
              <a:t>gland cells on the right.</a:t>
            </a:r>
          </a:p>
        </p:txBody>
      </p:sp>
    </p:spTree>
    <p:extLst>
      <p:ext uri="{BB962C8B-B14F-4D97-AF65-F5344CB8AC3E}">
        <p14:creationId xmlns:p14="http://schemas.microsoft.com/office/powerpoint/2010/main" val="6732624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c eq d36.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91" y="0"/>
            <a:ext cx="7729966" cy="6561620"/>
          </a:xfrm>
          <a:prstGeom prst="rect">
            <a:avLst/>
          </a:prstGeom>
        </p:spPr>
      </p:pic>
      <p:sp>
        <p:nvSpPr>
          <p:cNvPr id="3" name="Rectangle 2"/>
          <p:cNvSpPr/>
          <p:nvPr/>
        </p:nvSpPr>
        <p:spPr>
          <a:xfrm>
            <a:off x="7806166" y="2590800"/>
            <a:ext cx="1371600" cy="2862323"/>
          </a:xfrm>
          <a:prstGeom prst="rect">
            <a:avLst/>
          </a:prstGeom>
        </p:spPr>
        <p:txBody>
          <a:bodyPr wrap="square">
            <a:spAutoFit/>
          </a:bodyPr>
          <a:lstStyle/>
          <a:p>
            <a:r>
              <a:rPr lang="en-US" dirty="0"/>
              <a:t>A </a:t>
            </a:r>
            <a:r>
              <a:rPr lang="en-US" dirty="0" err="1"/>
              <a:t>binucleate</a:t>
            </a:r>
            <a:r>
              <a:rPr lang="en-US" dirty="0"/>
              <a:t> cell beneath gland </a:t>
            </a:r>
            <a:r>
              <a:rPr lang="en-US" dirty="0" smtClean="0"/>
              <a:t>cells, </a:t>
            </a:r>
            <a:r>
              <a:rPr lang="en-US" dirty="0"/>
              <a:t>one of which is ciliated. Note the  single lymphocyte </a:t>
            </a:r>
            <a:r>
              <a:rPr lang="en-US" dirty="0" smtClean="0"/>
              <a:t>in between</a:t>
            </a:r>
            <a:r>
              <a:rPr lang="en-US" dirty="0"/>
              <a:t>.</a:t>
            </a:r>
          </a:p>
        </p:txBody>
      </p:sp>
    </p:spTree>
    <p:extLst>
      <p:ext uri="{BB962C8B-B14F-4D97-AF65-F5344CB8AC3E}">
        <p14:creationId xmlns:p14="http://schemas.microsoft.com/office/powerpoint/2010/main" val="41830554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d eq d36.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4962"/>
            <a:ext cx="5732214" cy="6858000"/>
          </a:xfrm>
          <a:prstGeom prst="rect">
            <a:avLst/>
          </a:prstGeom>
        </p:spPr>
      </p:pic>
      <p:sp>
        <p:nvSpPr>
          <p:cNvPr id="3" name="Rectangle 2"/>
          <p:cNvSpPr/>
          <p:nvPr/>
        </p:nvSpPr>
        <p:spPr>
          <a:xfrm>
            <a:off x="6096000" y="1143000"/>
            <a:ext cx="2438400" cy="1200329"/>
          </a:xfrm>
          <a:prstGeom prst="rect">
            <a:avLst/>
          </a:prstGeom>
        </p:spPr>
        <p:txBody>
          <a:bodyPr wrap="square">
            <a:spAutoFit/>
          </a:bodyPr>
          <a:lstStyle/>
          <a:p>
            <a:r>
              <a:rPr lang="en-US" dirty="0"/>
              <a:t>A </a:t>
            </a:r>
            <a:r>
              <a:rPr lang="en-US" dirty="0" err="1" smtClean="0"/>
              <a:t>binucleate</a:t>
            </a:r>
            <a:r>
              <a:rPr lang="en-US" dirty="0" smtClean="0"/>
              <a:t> cell that is  differentiating into a  cup cell is </a:t>
            </a:r>
            <a:r>
              <a:rPr lang="en-US" dirty="0"/>
              <a:t>lying on a residual basal lamina.</a:t>
            </a:r>
          </a:p>
        </p:txBody>
      </p:sp>
    </p:spTree>
    <p:extLst>
      <p:ext uri="{BB962C8B-B14F-4D97-AF65-F5344CB8AC3E}">
        <p14:creationId xmlns:p14="http://schemas.microsoft.com/office/powerpoint/2010/main" val="6781234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 eq d36 26.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426" y="0"/>
            <a:ext cx="3407944" cy="5167946"/>
          </a:xfrm>
          <a:prstGeom prst="rect">
            <a:avLst/>
          </a:prstGeom>
        </p:spPr>
      </p:pic>
      <p:pic>
        <p:nvPicPr>
          <p:cNvPr id="3" name="Picture 2" descr="16 eq d36 27.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92663"/>
            <a:ext cx="3581400" cy="5503974"/>
          </a:xfrm>
          <a:prstGeom prst="rect">
            <a:avLst/>
          </a:prstGeom>
        </p:spPr>
      </p:pic>
      <p:sp>
        <p:nvSpPr>
          <p:cNvPr id="4" name="Rectangle 3"/>
          <p:cNvSpPr/>
          <p:nvPr/>
        </p:nvSpPr>
        <p:spPr>
          <a:xfrm>
            <a:off x="87763" y="5103673"/>
            <a:ext cx="4572000" cy="1754327"/>
          </a:xfrm>
          <a:prstGeom prst="rect">
            <a:avLst/>
          </a:prstGeom>
        </p:spPr>
        <p:txBody>
          <a:bodyPr>
            <a:spAutoFit/>
          </a:bodyPr>
          <a:lstStyle/>
          <a:p>
            <a:r>
              <a:rPr lang="en-US" dirty="0" err="1"/>
              <a:t>Binucleate</a:t>
            </a:r>
            <a:r>
              <a:rPr lang="en-US" dirty="0"/>
              <a:t> cells from the girdle above rest along the residual basal lamina of the uterine luminal epithelium. A number of vacuoles within the endometrium are beneath the </a:t>
            </a:r>
            <a:r>
              <a:rPr lang="en-US" dirty="0" err="1"/>
              <a:t>binucleate</a:t>
            </a:r>
            <a:r>
              <a:rPr lang="en-US" dirty="0"/>
              <a:t> cells. Note the basal layer of pale cells overlying the </a:t>
            </a:r>
            <a:r>
              <a:rPr lang="en-US" dirty="0" err="1"/>
              <a:t>binucleate</a:t>
            </a:r>
            <a:r>
              <a:rPr lang="en-US" dirty="0"/>
              <a:t> girdle cells. </a:t>
            </a:r>
          </a:p>
        </p:txBody>
      </p:sp>
      <p:sp>
        <p:nvSpPr>
          <p:cNvPr id="5" name="Rectangle 4"/>
          <p:cNvSpPr/>
          <p:nvPr/>
        </p:nvSpPr>
        <p:spPr>
          <a:xfrm>
            <a:off x="4572000" y="5576471"/>
            <a:ext cx="4572000" cy="1200329"/>
          </a:xfrm>
          <a:prstGeom prst="rect">
            <a:avLst/>
          </a:prstGeom>
        </p:spPr>
        <p:txBody>
          <a:bodyPr>
            <a:spAutoFit/>
          </a:bodyPr>
          <a:lstStyle/>
          <a:p>
            <a:r>
              <a:rPr lang="en-US" dirty="0"/>
              <a:t>While most of the girdle cells are situated along the basal lamina of the uterine epithelium, some are within the glands below.</a:t>
            </a:r>
          </a:p>
          <a:p>
            <a:r>
              <a:rPr lang="en-US" dirty="0"/>
              <a:t> </a:t>
            </a:r>
          </a:p>
        </p:txBody>
      </p:sp>
    </p:spTree>
    <p:extLst>
      <p:ext uri="{BB962C8B-B14F-4D97-AF65-F5344CB8AC3E}">
        <p14:creationId xmlns:p14="http://schemas.microsoft.com/office/powerpoint/2010/main" val="32794600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93548" y="2438400"/>
            <a:ext cx="3200400" cy="1477328"/>
          </a:xfrm>
          <a:prstGeom prst="rect">
            <a:avLst/>
          </a:prstGeom>
        </p:spPr>
        <p:txBody>
          <a:bodyPr wrap="square">
            <a:spAutoFit/>
          </a:bodyPr>
          <a:lstStyle/>
          <a:p>
            <a:r>
              <a:rPr lang="en-US" dirty="0"/>
              <a:t>Processes from </a:t>
            </a:r>
            <a:r>
              <a:rPr lang="en-US" dirty="0" err="1"/>
              <a:t>binucleate</a:t>
            </a:r>
            <a:r>
              <a:rPr lang="en-US" dirty="0"/>
              <a:t> </a:t>
            </a:r>
            <a:r>
              <a:rPr lang="en-US" dirty="0" err="1"/>
              <a:t>trophoblast</a:t>
            </a:r>
            <a:r>
              <a:rPr lang="en-US" dirty="0"/>
              <a:t> cells rest on the basal lamina above an endometrial capillary.</a:t>
            </a:r>
          </a:p>
          <a:p>
            <a:r>
              <a:rPr lang="en-US" dirty="0"/>
              <a:t> </a:t>
            </a:r>
          </a:p>
        </p:txBody>
      </p:sp>
      <p:pic>
        <p:nvPicPr>
          <p:cNvPr id="3" name="Picture 2" descr="16a eq d36 tobl.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0"/>
            <a:ext cx="6453228" cy="6858000"/>
          </a:xfrm>
          <a:prstGeom prst="rect">
            <a:avLst/>
          </a:prstGeom>
        </p:spPr>
      </p:pic>
    </p:spTree>
    <p:extLst>
      <p:ext uri="{BB962C8B-B14F-4D97-AF65-F5344CB8AC3E}">
        <p14:creationId xmlns:p14="http://schemas.microsoft.com/office/powerpoint/2010/main" val="33607239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d eq d36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76200"/>
            <a:ext cx="6071732" cy="6858000"/>
          </a:xfrm>
          <a:prstGeom prst="rect">
            <a:avLst/>
          </a:prstGeom>
        </p:spPr>
      </p:pic>
      <p:sp>
        <p:nvSpPr>
          <p:cNvPr id="3" name="Rectangle 2"/>
          <p:cNvSpPr/>
          <p:nvPr/>
        </p:nvSpPr>
        <p:spPr>
          <a:xfrm>
            <a:off x="6191440" y="2667000"/>
            <a:ext cx="2976006" cy="1200329"/>
          </a:xfrm>
          <a:prstGeom prst="rect">
            <a:avLst/>
          </a:prstGeom>
        </p:spPr>
        <p:txBody>
          <a:bodyPr wrap="square">
            <a:spAutoFit/>
          </a:bodyPr>
          <a:lstStyle/>
          <a:p>
            <a:r>
              <a:rPr lang="en-US" dirty="0"/>
              <a:t>Accumulation or processes from </a:t>
            </a:r>
            <a:r>
              <a:rPr lang="en-US" dirty="0" err="1"/>
              <a:t>binucleate</a:t>
            </a:r>
            <a:r>
              <a:rPr lang="en-US" dirty="0"/>
              <a:t> cells. </a:t>
            </a:r>
            <a:endParaRPr lang="en-US" dirty="0" smtClean="0"/>
          </a:p>
          <a:p>
            <a:r>
              <a:rPr lang="en-US" dirty="0" smtClean="0"/>
              <a:t>There </a:t>
            </a:r>
            <a:r>
              <a:rPr lang="en-US" dirty="0"/>
              <a:t>is some </a:t>
            </a:r>
            <a:r>
              <a:rPr lang="en-US" dirty="0" err="1"/>
              <a:t>vacuolation</a:t>
            </a:r>
            <a:r>
              <a:rPr lang="en-US" dirty="0"/>
              <a:t> in the endometrium.</a:t>
            </a:r>
          </a:p>
        </p:txBody>
      </p:sp>
    </p:spTree>
    <p:extLst>
      <p:ext uri="{BB962C8B-B14F-4D97-AF65-F5344CB8AC3E}">
        <p14:creationId xmlns:p14="http://schemas.microsoft.com/office/powerpoint/2010/main" val="7389902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 eq d36 3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76200"/>
            <a:ext cx="4848368" cy="3200400"/>
          </a:xfrm>
          <a:prstGeom prst="rect">
            <a:avLst/>
          </a:prstGeom>
        </p:spPr>
      </p:pic>
      <p:pic>
        <p:nvPicPr>
          <p:cNvPr id="3" name="Picture 2" descr="18 eq d36 -30.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3429000"/>
            <a:ext cx="4772168" cy="3146096"/>
          </a:xfrm>
          <a:prstGeom prst="rect">
            <a:avLst/>
          </a:prstGeom>
        </p:spPr>
      </p:pic>
      <p:sp>
        <p:nvSpPr>
          <p:cNvPr id="4" name="Rectangle 3"/>
          <p:cNvSpPr/>
          <p:nvPr/>
        </p:nvSpPr>
        <p:spPr>
          <a:xfrm>
            <a:off x="5105400" y="685800"/>
            <a:ext cx="3124200" cy="1477328"/>
          </a:xfrm>
          <a:prstGeom prst="rect">
            <a:avLst/>
          </a:prstGeom>
        </p:spPr>
        <p:txBody>
          <a:bodyPr wrap="square">
            <a:spAutoFit/>
          </a:bodyPr>
          <a:lstStyle/>
          <a:p>
            <a:r>
              <a:rPr lang="en-US" dirty="0"/>
              <a:t>Although the glands have been infiltrated by </a:t>
            </a:r>
            <a:r>
              <a:rPr lang="en-US" dirty="0" err="1"/>
              <a:t>trophoblast</a:t>
            </a:r>
            <a:r>
              <a:rPr lang="en-US" dirty="0"/>
              <a:t>, the only </a:t>
            </a:r>
            <a:r>
              <a:rPr lang="en-US" dirty="0" err="1"/>
              <a:t>trophoblast</a:t>
            </a:r>
            <a:r>
              <a:rPr lang="en-US" dirty="0"/>
              <a:t> within the endometrial </a:t>
            </a:r>
            <a:r>
              <a:rPr lang="en-US" dirty="0" err="1"/>
              <a:t>stroma</a:t>
            </a:r>
            <a:r>
              <a:rPr lang="en-US" dirty="0"/>
              <a:t> is in the extreme lower left.</a:t>
            </a:r>
          </a:p>
        </p:txBody>
      </p:sp>
      <p:sp>
        <p:nvSpPr>
          <p:cNvPr id="5" name="Rectangle 4"/>
          <p:cNvSpPr/>
          <p:nvPr/>
        </p:nvSpPr>
        <p:spPr>
          <a:xfrm>
            <a:off x="5181600" y="4419600"/>
            <a:ext cx="3124200" cy="1200329"/>
          </a:xfrm>
          <a:prstGeom prst="rect">
            <a:avLst/>
          </a:prstGeom>
        </p:spPr>
        <p:txBody>
          <a:bodyPr wrap="square">
            <a:spAutoFit/>
          </a:bodyPr>
          <a:lstStyle/>
          <a:p>
            <a:r>
              <a:rPr lang="en-US" dirty="0"/>
              <a:t>A higher mag of </a:t>
            </a:r>
            <a:r>
              <a:rPr lang="en-US" dirty="0" smtClean="0"/>
              <a:t>the region to </a:t>
            </a:r>
            <a:r>
              <a:rPr lang="en-US" smtClean="0"/>
              <a:t>the left </a:t>
            </a:r>
            <a:r>
              <a:rPr lang="en-US" dirty="0" smtClean="0"/>
              <a:t>where </a:t>
            </a:r>
            <a:r>
              <a:rPr lang="en-US" dirty="0" err="1" smtClean="0"/>
              <a:t>binucleate</a:t>
            </a:r>
            <a:r>
              <a:rPr lang="en-US" dirty="0" smtClean="0"/>
              <a:t> </a:t>
            </a:r>
            <a:r>
              <a:rPr lang="en-US" dirty="0" err="1"/>
              <a:t>trophoblast</a:t>
            </a:r>
            <a:r>
              <a:rPr lang="en-US" dirty="0"/>
              <a:t> cells are entering the endometrial </a:t>
            </a:r>
            <a:r>
              <a:rPr lang="en-US" dirty="0" err="1"/>
              <a:t>stroma</a:t>
            </a:r>
            <a:r>
              <a:rPr lang="en-US" dirty="0"/>
              <a:t>. </a:t>
            </a:r>
          </a:p>
        </p:txBody>
      </p:sp>
    </p:spTree>
    <p:extLst>
      <p:ext uri="{BB962C8B-B14F-4D97-AF65-F5344CB8AC3E}">
        <p14:creationId xmlns:p14="http://schemas.microsoft.com/office/powerpoint/2010/main" val="133496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b eq d11-8.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0"/>
            <a:ext cx="7156255" cy="2598640"/>
          </a:xfrm>
          <a:prstGeom prst="rect">
            <a:avLst/>
          </a:prstGeom>
        </p:spPr>
      </p:pic>
      <p:pic>
        <p:nvPicPr>
          <p:cNvPr id="3" name="Picture 2" descr="11 eq d11.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786596"/>
            <a:ext cx="4648200" cy="3986422"/>
          </a:xfrm>
          <a:prstGeom prst="rect">
            <a:avLst/>
          </a:prstGeom>
        </p:spPr>
      </p:pic>
      <p:sp>
        <p:nvSpPr>
          <p:cNvPr id="4" name="Rectangle 3"/>
          <p:cNvSpPr/>
          <p:nvPr/>
        </p:nvSpPr>
        <p:spPr>
          <a:xfrm>
            <a:off x="3962400" y="2057400"/>
            <a:ext cx="4108255" cy="369332"/>
          </a:xfrm>
          <a:prstGeom prst="rect">
            <a:avLst/>
          </a:prstGeom>
        </p:spPr>
        <p:txBody>
          <a:bodyPr wrap="square">
            <a:spAutoFit/>
          </a:bodyPr>
          <a:lstStyle/>
          <a:p>
            <a:r>
              <a:rPr lang="en-US" dirty="0"/>
              <a:t>A</a:t>
            </a:r>
            <a:r>
              <a:rPr lang="en-US" dirty="0" smtClean="0"/>
              <a:t>n ICM denuded of </a:t>
            </a:r>
            <a:r>
              <a:rPr lang="en-US" dirty="0" err="1" smtClean="0"/>
              <a:t>trophoblast</a:t>
            </a:r>
            <a:r>
              <a:rPr lang="en-US" dirty="0" smtClean="0"/>
              <a:t>. </a:t>
            </a:r>
            <a:endParaRPr lang="en-US" dirty="0"/>
          </a:p>
        </p:txBody>
      </p:sp>
      <p:sp>
        <p:nvSpPr>
          <p:cNvPr id="5" name="Rectangle 4"/>
          <p:cNvSpPr/>
          <p:nvPr/>
        </p:nvSpPr>
        <p:spPr>
          <a:xfrm>
            <a:off x="5257800" y="4191000"/>
            <a:ext cx="2667000" cy="923330"/>
          </a:xfrm>
          <a:prstGeom prst="rect">
            <a:avLst/>
          </a:prstGeom>
        </p:spPr>
        <p:txBody>
          <a:bodyPr wrap="square">
            <a:spAutoFit/>
          </a:bodyPr>
          <a:lstStyle/>
          <a:p>
            <a:r>
              <a:rPr lang="en-US" dirty="0" smtClean="0"/>
              <a:t>Day 11. TEM showing an isolated </a:t>
            </a:r>
            <a:r>
              <a:rPr lang="en-US" dirty="0" err="1" smtClean="0"/>
              <a:t>trophoblast</a:t>
            </a:r>
            <a:r>
              <a:rPr lang="en-US" dirty="0" smtClean="0"/>
              <a:t> cell in the upper right. </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835" y="6456788"/>
            <a:ext cx="8686799" cy="369332"/>
          </a:xfrm>
          <a:prstGeom prst="rect">
            <a:avLst/>
          </a:prstGeom>
        </p:spPr>
        <p:txBody>
          <a:bodyPr wrap="square">
            <a:spAutoFit/>
          </a:bodyPr>
          <a:lstStyle/>
          <a:p>
            <a:r>
              <a:rPr lang="en-US" dirty="0"/>
              <a:t>Columns of pale </a:t>
            </a:r>
            <a:r>
              <a:rPr lang="en-US" dirty="0" err="1"/>
              <a:t>binucleate</a:t>
            </a:r>
            <a:r>
              <a:rPr lang="en-US" dirty="0"/>
              <a:t> cells extend into the endometrial </a:t>
            </a:r>
            <a:r>
              <a:rPr lang="en-US" dirty="0" err="1"/>
              <a:t>stroma</a:t>
            </a:r>
            <a:r>
              <a:rPr lang="en-US" dirty="0"/>
              <a:t> between glands.</a:t>
            </a:r>
          </a:p>
        </p:txBody>
      </p:sp>
      <p:pic>
        <p:nvPicPr>
          <p:cNvPr id="3" name="Picture 2" descr="18a eq d36 2.psd"/>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534" y="-5066"/>
            <a:ext cx="8585365" cy="6476679"/>
          </a:xfrm>
          <a:prstGeom prst="rect">
            <a:avLst/>
          </a:prstGeom>
        </p:spPr>
      </p:pic>
    </p:spTree>
    <p:extLst>
      <p:ext uri="{BB962C8B-B14F-4D97-AF65-F5344CB8AC3E}">
        <p14:creationId xmlns:p14="http://schemas.microsoft.com/office/powerpoint/2010/main" val="42349104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b eq d36 -29.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277" y="152400"/>
            <a:ext cx="8763000" cy="5583408"/>
          </a:xfrm>
          <a:prstGeom prst="rect">
            <a:avLst/>
          </a:prstGeom>
        </p:spPr>
      </p:pic>
      <p:sp>
        <p:nvSpPr>
          <p:cNvPr id="3" name="Rectangle 2"/>
          <p:cNvSpPr/>
          <p:nvPr/>
        </p:nvSpPr>
        <p:spPr>
          <a:xfrm>
            <a:off x="1066800" y="5867400"/>
            <a:ext cx="7239000" cy="646331"/>
          </a:xfrm>
          <a:prstGeom prst="rect">
            <a:avLst/>
          </a:prstGeom>
        </p:spPr>
        <p:txBody>
          <a:bodyPr wrap="square">
            <a:spAutoFit/>
          </a:bodyPr>
          <a:lstStyle/>
          <a:p>
            <a:r>
              <a:rPr lang="en-US" dirty="0"/>
              <a:t>H</a:t>
            </a:r>
            <a:r>
              <a:rPr lang="en-US" dirty="0" smtClean="0"/>
              <a:t>igher </a:t>
            </a:r>
            <a:r>
              <a:rPr lang="en-US" dirty="0"/>
              <a:t>mag of a region where </a:t>
            </a:r>
            <a:r>
              <a:rPr lang="en-US" dirty="0" smtClean="0"/>
              <a:t>large </a:t>
            </a:r>
            <a:r>
              <a:rPr lang="en-US" dirty="0" err="1" smtClean="0"/>
              <a:t>binucleate</a:t>
            </a:r>
            <a:r>
              <a:rPr lang="en-US" dirty="0" smtClean="0"/>
              <a:t> </a:t>
            </a:r>
            <a:r>
              <a:rPr lang="en-US" dirty="0" err="1" smtClean="0"/>
              <a:t>trophoblast</a:t>
            </a:r>
            <a:r>
              <a:rPr lang="en-US" dirty="0" smtClean="0"/>
              <a:t> </a:t>
            </a:r>
            <a:r>
              <a:rPr lang="en-US" dirty="0"/>
              <a:t>cells </a:t>
            </a:r>
            <a:r>
              <a:rPr lang="en-US" dirty="0" smtClean="0"/>
              <a:t> are extending into the endometrial </a:t>
            </a:r>
            <a:r>
              <a:rPr lang="en-US" dirty="0" err="1" smtClean="0"/>
              <a:t>stroma</a:t>
            </a:r>
            <a:endParaRPr lang="en-US" dirty="0" smtClean="0"/>
          </a:p>
        </p:txBody>
      </p:sp>
    </p:spTree>
    <p:extLst>
      <p:ext uri="{BB962C8B-B14F-4D97-AF65-F5344CB8AC3E}">
        <p14:creationId xmlns:p14="http://schemas.microsoft.com/office/powerpoint/2010/main" val="31175802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 eq d36 thrubl.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54" y="31206"/>
            <a:ext cx="7737231" cy="6510597"/>
          </a:xfrm>
          <a:prstGeom prst="rect">
            <a:avLst/>
          </a:prstGeom>
        </p:spPr>
      </p:pic>
      <p:sp>
        <p:nvSpPr>
          <p:cNvPr id="3" name="Rectangle 2"/>
          <p:cNvSpPr/>
          <p:nvPr/>
        </p:nvSpPr>
        <p:spPr>
          <a:xfrm>
            <a:off x="228600" y="6488668"/>
            <a:ext cx="8915400" cy="369332"/>
          </a:xfrm>
          <a:prstGeom prst="rect">
            <a:avLst/>
          </a:prstGeom>
        </p:spPr>
        <p:txBody>
          <a:bodyPr wrap="square">
            <a:spAutoFit/>
          </a:bodyPr>
          <a:lstStyle/>
          <a:p>
            <a:r>
              <a:rPr lang="en-US" dirty="0" smtClean="0"/>
              <a:t>A </a:t>
            </a:r>
            <a:r>
              <a:rPr lang="en-US" dirty="0"/>
              <a:t>process from the large </a:t>
            </a:r>
            <a:r>
              <a:rPr lang="en-US" dirty="0" err="1"/>
              <a:t>binucleate</a:t>
            </a:r>
            <a:r>
              <a:rPr lang="en-US" dirty="0"/>
              <a:t> </a:t>
            </a:r>
            <a:r>
              <a:rPr lang="en-US" dirty="0" err="1"/>
              <a:t>trophoblast</a:t>
            </a:r>
            <a:r>
              <a:rPr lang="en-US" dirty="0"/>
              <a:t> cell extending into the endometrium. </a:t>
            </a:r>
          </a:p>
        </p:txBody>
      </p:sp>
    </p:spTree>
    <p:extLst>
      <p:ext uri="{BB962C8B-B14F-4D97-AF65-F5344CB8AC3E}">
        <p14:creationId xmlns:p14="http://schemas.microsoft.com/office/powerpoint/2010/main" val="5272696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569" y="6219337"/>
            <a:ext cx="8991600" cy="923330"/>
          </a:xfrm>
          <a:prstGeom prst="rect">
            <a:avLst/>
          </a:prstGeom>
        </p:spPr>
        <p:txBody>
          <a:bodyPr wrap="square">
            <a:spAutoFit/>
          </a:bodyPr>
          <a:lstStyle/>
          <a:p>
            <a:r>
              <a:rPr lang="en-US" dirty="0" smtClean="0"/>
              <a:t> </a:t>
            </a:r>
            <a:r>
              <a:rPr lang="en-US" dirty="0" err="1"/>
              <a:t>B</a:t>
            </a:r>
            <a:r>
              <a:rPr lang="en-US" dirty="0" err="1" smtClean="0"/>
              <a:t>inucleate</a:t>
            </a:r>
            <a:r>
              <a:rPr lang="en-US" dirty="0" smtClean="0"/>
              <a:t> </a:t>
            </a:r>
            <a:r>
              <a:rPr lang="en-US" dirty="0"/>
              <a:t>cells that are </a:t>
            </a:r>
            <a:r>
              <a:rPr lang="en-US" dirty="0" smtClean="0"/>
              <a:t> differentiating </a:t>
            </a:r>
            <a:r>
              <a:rPr lang="en-US" dirty="0"/>
              <a:t>into endometrial cup cells</a:t>
            </a:r>
            <a:r>
              <a:rPr lang="en-US" dirty="0" smtClean="0"/>
              <a:t>, with extensive regions of granular ER . There are still </a:t>
            </a:r>
            <a:r>
              <a:rPr lang="en-US" dirty="0"/>
              <a:t>a few </a:t>
            </a:r>
            <a:r>
              <a:rPr lang="en-US" dirty="0" err="1"/>
              <a:t>ectoplasmic</a:t>
            </a:r>
            <a:r>
              <a:rPr lang="en-US" dirty="0"/>
              <a:t> </a:t>
            </a:r>
            <a:r>
              <a:rPr lang="en-US" dirty="0" smtClean="0"/>
              <a:t>processes. </a:t>
            </a:r>
            <a:endParaRPr lang="en-US" dirty="0"/>
          </a:p>
          <a:p>
            <a:r>
              <a:rPr lang="en-US" dirty="0"/>
              <a:t> </a:t>
            </a:r>
          </a:p>
        </p:txBody>
      </p:sp>
      <p:pic>
        <p:nvPicPr>
          <p:cNvPr id="3" name="Picture 2" descr="20a eq d36 girdl.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3677"/>
            <a:ext cx="7539512" cy="6209010"/>
          </a:xfrm>
          <a:prstGeom prst="rect">
            <a:avLst/>
          </a:prstGeom>
        </p:spPr>
      </p:pic>
    </p:spTree>
    <p:extLst>
      <p:ext uri="{BB962C8B-B14F-4D97-AF65-F5344CB8AC3E}">
        <p14:creationId xmlns:p14="http://schemas.microsoft.com/office/powerpoint/2010/main" val="35276676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b eq d36 1.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304800"/>
            <a:ext cx="8839200" cy="5763472"/>
          </a:xfrm>
          <a:prstGeom prst="rect">
            <a:avLst/>
          </a:prstGeom>
        </p:spPr>
      </p:pic>
      <p:sp>
        <p:nvSpPr>
          <p:cNvPr id="3" name="Rectangle 2"/>
          <p:cNvSpPr/>
          <p:nvPr/>
        </p:nvSpPr>
        <p:spPr>
          <a:xfrm>
            <a:off x="457200" y="6324600"/>
            <a:ext cx="8305800" cy="369332"/>
          </a:xfrm>
          <a:prstGeom prst="rect">
            <a:avLst/>
          </a:prstGeom>
        </p:spPr>
        <p:txBody>
          <a:bodyPr wrap="square">
            <a:spAutoFit/>
          </a:bodyPr>
          <a:lstStyle/>
          <a:p>
            <a:r>
              <a:rPr lang="en-US" dirty="0"/>
              <a:t>Separation of the </a:t>
            </a:r>
            <a:r>
              <a:rPr lang="en-US" dirty="0" err="1"/>
              <a:t>trophoblast</a:t>
            </a:r>
            <a:r>
              <a:rPr lang="en-US" dirty="0"/>
              <a:t> of the allantois from the residual girdle material. </a:t>
            </a:r>
          </a:p>
        </p:txBody>
      </p:sp>
    </p:spTree>
    <p:extLst>
      <p:ext uri="{BB962C8B-B14F-4D97-AF65-F5344CB8AC3E}">
        <p14:creationId xmlns:p14="http://schemas.microsoft.com/office/powerpoint/2010/main" val="31836141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85" y="6480179"/>
            <a:ext cx="9149862" cy="369332"/>
          </a:xfrm>
          <a:prstGeom prst="rect">
            <a:avLst/>
          </a:prstGeom>
        </p:spPr>
        <p:txBody>
          <a:bodyPr wrap="square">
            <a:spAutoFit/>
          </a:bodyPr>
          <a:lstStyle/>
          <a:p>
            <a:r>
              <a:rPr lang="en-US" dirty="0"/>
              <a:t>The separation is not neat, and can leave a jagged surface on the residual </a:t>
            </a:r>
            <a:r>
              <a:rPr lang="en-US" dirty="0" err="1"/>
              <a:t>binucleate</a:t>
            </a:r>
            <a:r>
              <a:rPr lang="en-US" dirty="0"/>
              <a:t> girdle cells.</a:t>
            </a:r>
          </a:p>
        </p:txBody>
      </p:sp>
      <p:pic>
        <p:nvPicPr>
          <p:cNvPr id="3" name="Picture 2" descr="20c eq d36 grdl sep.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7815"/>
            <a:ext cx="8534400" cy="6555791"/>
          </a:xfrm>
          <a:prstGeom prst="rect">
            <a:avLst/>
          </a:prstGeom>
        </p:spPr>
      </p:pic>
    </p:spTree>
    <p:extLst>
      <p:ext uri="{BB962C8B-B14F-4D97-AF65-F5344CB8AC3E}">
        <p14:creationId xmlns:p14="http://schemas.microsoft.com/office/powerpoint/2010/main" val="5815952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a eq d36 ac -3.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152401"/>
            <a:ext cx="8657797" cy="5715000"/>
          </a:xfrm>
          <a:prstGeom prst="rect">
            <a:avLst/>
          </a:prstGeom>
        </p:spPr>
      </p:pic>
      <p:sp>
        <p:nvSpPr>
          <p:cNvPr id="3" name="Rectangle 2"/>
          <p:cNvSpPr/>
          <p:nvPr/>
        </p:nvSpPr>
        <p:spPr>
          <a:xfrm>
            <a:off x="7815" y="5867400"/>
            <a:ext cx="9144000" cy="1200329"/>
          </a:xfrm>
          <a:prstGeom prst="rect">
            <a:avLst/>
          </a:prstGeom>
        </p:spPr>
        <p:txBody>
          <a:bodyPr wrap="square">
            <a:spAutoFit/>
          </a:bodyPr>
          <a:lstStyle/>
          <a:p>
            <a:r>
              <a:rPr lang="en-US" dirty="0" smtClean="0"/>
              <a:t> </a:t>
            </a:r>
            <a:r>
              <a:rPr lang="en-US" dirty="0" err="1" smtClean="0"/>
              <a:t>Allantochorion</a:t>
            </a:r>
            <a:r>
              <a:rPr lang="en-US" dirty="0" smtClean="0"/>
              <a:t>. </a:t>
            </a:r>
          </a:p>
          <a:p>
            <a:r>
              <a:rPr lang="en-US" dirty="0" smtClean="0"/>
              <a:t>Note </a:t>
            </a:r>
            <a:r>
              <a:rPr lang="en-US" dirty="0"/>
              <a:t>the small </a:t>
            </a:r>
            <a:r>
              <a:rPr lang="en-US" dirty="0" err="1"/>
              <a:t>allantochorionic</a:t>
            </a:r>
            <a:r>
              <a:rPr lang="en-US" dirty="0"/>
              <a:t> capillaries adjacent to and indenting the </a:t>
            </a:r>
            <a:r>
              <a:rPr lang="en-US" dirty="0" err="1"/>
              <a:t>trophoblast</a:t>
            </a:r>
            <a:r>
              <a:rPr lang="en-US" dirty="0"/>
              <a:t>, and the wealth of endometrial capillaries beneath the uterine epithelium.</a:t>
            </a:r>
          </a:p>
          <a:p>
            <a:r>
              <a:rPr lang="en-US" dirty="0"/>
              <a:t> </a:t>
            </a:r>
          </a:p>
        </p:txBody>
      </p:sp>
    </p:spTree>
    <p:extLst>
      <p:ext uri="{BB962C8B-B14F-4D97-AF65-F5344CB8AC3E}">
        <p14:creationId xmlns:p14="http://schemas.microsoft.com/office/powerpoint/2010/main" val="29341966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43600" y="3429000"/>
            <a:ext cx="3048000" cy="923330"/>
          </a:xfrm>
          <a:prstGeom prst="rect">
            <a:avLst/>
          </a:prstGeom>
        </p:spPr>
        <p:txBody>
          <a:bodyPr wrap="square">
            <a:spAutoFit/>
          </a:bodyPr>
          <a:lstStyle/>
          <a:p>
            <a:r>
              <a:rPr lang="en-US" dirty="0" err="1"/>
              <a:t>Allantochorionic</a:t>
            </a:r>
            <a:r>
              <a:rPr lang="en-US" dirty="0"/>
              <a:t> </a:t>
            </a:r>
            <a:r>
              <a:rPr lang="en-US" dirty="0" err="1"/>
              <a:t>trophoblast</a:t>
            </a:r>
            <a:r>
              <a:rPr lang="en-US" dirty="0"/>
              <a:t> </a:t>
            </a:r>
            <a:r>
              <a:rPr lang="en-US" dirty="0" smtClean="0"/>
              <a:t>overlying uterine </a:t>
            </a:r>
            <a:r>
              <a:rPr lang="en-US" dirty="0"/>
              <a:t>luminal epithelium </a:t>
            </a:r>
          </a:p>
        </p:txBody>
      </p:sp>
      <p:pic>
        <p:nvPicPr>
          <p:cNvPr id="3" name="Picture 2" descr="23b eq d36 .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531" y="0"/>
            <a:ext cx="5524669" cy="6858000"/>
          </a:xfrm>
          <a:prstGeom prst="rect">
            <a:avLst/>
          </a:prstGeom>
        </p:spPr>
      </p:pic>
    </p:spTree>
    <p:extLst>
      <p:ext uri="{BB962C8B-B14F-4D97-AF65-F5344CB8AC3E}">
        <p14:creationId xmlns:p14="http://schemas.microsoft.com/office/powerpoint/2010/main" val="9398126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7800" y="1830754"/>
            <a:ext cx="3505200" cy="2031325"/>
          </a:xfrm>
          <a:prstGeom prst="rect">
            <a:avLst/>
          </a:prstGeom>
        </p:spPr>
        <p:txBody>
          <a:bodyPr wrap="square">
            <a:spAutoFit/>
          </a:bodyPr>
          <a:lstStyle/>
          <a:p>
            <a:r>
              <a:rPr lang="en-US" dirty="0"/>
              <a:t>Note the space between the </a:t>
            </a:r>
            <a:r>
              <a:rPr lang="en-US" dirty="0" smtClean="0"/>
              <a:t>connective tissue </a:t>
            </a:r>
            <a:r>
              <a:rPr lang="en-US" dirty="0"/>
              <a:t>associated with  </a:t>
            </a:r>
            <a:r>
              <a:rPr lang="en-US" dirty="0" err="1"/>
              <a:t>allantoic</a:t>
            </a:r>
            <a:r>
              <a:rPr lang="en-US" dirty="0"/>
              <a:t>  endoderm above</a:t>
            </a:r>
          </a:p>
          <a:p>
            <a:r>
              <a:rPr lang="en-US" dirty="0"/>
              <a:t>and that near the vessels associated with the </a:t>
            </a:r>
            <a:r>
              <a:rPr lang="en-US" dirty="0" err="1"/>
              <a:t>trophoblast</a:t>
            </a:r>
            <a:r>
              <a:rPr lang="en-US" dirty="0"/>
              <a:t> below</a:t>
            </a:r>
            <a:r>
              <a:rPr lang="en-US" dirty="0" smtClean="0"/>
              <a:t>. The function of this </a:t>
            </a:r>
            <a:r>
              <a:rPr lang="en-US" dirty="0" err="1" smtClean="0"/>
              <a:t>celom</a:t>
            </a:r>
            <a:r>
              <a:rPr lang="en-US" dirty="0" smtClean="0"/>
              <a:t>- like space is unknown.</a:t>
            </a:r>
            <a:endParaRPr lang="en-US" dirty="0"/>
          </a:p>
        </p:txBody>
      </p:sp>
      <p:pic>
        <p:nvPicPr>
          <p:cNvPr id="4" name="Picture 3" descr="23c eq 36.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21492"/>
            <a:ext cx="4520045" cy="6858000"/>
          </a:xfrm>
          <a:prstGeom prst="rect">
            <a:avLst/>
          </a:prstGeom>
        </p:spPr>
      </p:pic>
    </p:spTree>
    <p:extLst>
      <p:ext uri="{BB962C8B-B14F-4D97-AF65-F5344CB8AC3E}">
        <p14:creationId xmlns:p14="http://schemas.microsoft.com/office/powerpoint/2010/main" val="8279264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 eq d36 st.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37309"/>
            <a:ext cx="8726636" cy="2338568"/>
          </a:xfrm>
          <a:prstGeom prst="rect">
            <a:avLst/>
          </a:prstGeom>
        </p:spPr>
      </p:pic>
      <p:pic>
        <p:nvPicPr>
          <p:cNvPr id="3" name="Picture 2" descr="25 eq d36 chor-vit.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3800070"/>
            <a:ext cx="8650436" cy="2467214"/>
          </a:xfrm>
          <a:prstGeom prst="rect">
            <a:avLst/>
          </a:prstGeom>
        </p:spPr>
      </p:pic>
      <p:sp>
        <p:nvSpPr>
          <p:cNvPr id="4" name="Rectangle 3"/>
          <p:cNvSpPr/>
          <p:nvPr/>
        </p:nvSpPr>
        <p:spPr>
          <a:xfrm>
            <a:off x="420836" y="2514600"/>
            <a:ext cx="8534400" cy="646331"/>
          </a:xfrm>
          <a:prstGeom prst="rect">
            <a:avLst/>
          </a:prstGeom>
        </p:spPr>
        <p:txBody>
          <a:bodyPr wrap="square">
            <a:spAutoFit/>
          </a:bodyPr>
          <a:lstStyle/>
          <a:p>
            <a:r>
              <a:rPr lang="en-US" dirty="0"/>
              <a:t>Region of the </a:t>
            </a:r>
            <a:r>
              <a:rPr lang="en-US" dirty="0" smtClean="0"/>
              <a:t>annulus </a:t>
            </a:r>
            <a:r>
              <a:rPr lang="en-US" dirty="0"/>
              <a:t>adjacent to the sinus </a:t>
            </a:r>
            <a:r>
              <a:rPr lang="en-US" dirty="0" err="1"/>
              <a:t>terminalis</a:t>
            </a:r>
            <a:r>
              <a:rPr lang="en-US" dirty="0"/>
              <a:t> of the yolk sac. </a:t>
            </a:r>
            <a:endParaRPr lang="en-US" dirty="0" smtClean="0"/>
          </a:p>
          <a:p>
            <a:r>
              <a:rPr lang="en-US" dirty="0" err="1" smtClean="0"/>
              <a:t>Trilaminar</a:t>
            </a:r>
            <a:r>
              <a:rPr lang="en-US" dirty="0" smtClean="0"/>
              <a:t> </a:t>
            </a:r>
            <a:r>
              <a:rPr lang="en-US" dirty="0"/>
              <a:t>on left, </a:t>
            </a:r>
            <a:r>
              <a:rPr lang="en-US" dirty="0" err="1"/>
              <a:t>bilaminar</a:t>
            </a:r>
            <a:r>
              <a:rPr lang="en-US" dirty="0"/>
              <a:t> on right.</a:t>
            </a:r>
          </a:p>
        </p:txBody>
      </p:sp>
      <p:sp>
        <p:nvSpPr>
          <p:cNvPr id="5" name="Rectangle 4"/>
          <p:cNvSpPr/>
          <p:nvPr/>
        </p:nvSpPr>
        <p:spPr>
          <a:xfrm>
            <a:off x="609600" y="6190565"/>
            <a:ext cx="8686800" cy="646331"/>
          </a:xfrm>
          <a:prstGeom prst="rect">
            <a:avLst/>
          </a:prstGeom>
        </p:spPr>
        <p:txBody>
          <a:bodyPr wrap="square">
            <a:spAutoFit/>
          </a:bodyPr>
          <a:lstStyle/>
          <a:p>
            <a:r>
              <a:rPr lang="en-US" dirty="0" err="1"/>
              <a:t>Trilaminar</a:t>
            </a:r>
            <a:r>
              <a:rPr lang="en-US" dirty="0"/>
              <a:t> yolk sac. The </a:t>
            </a:r>
            <a:r>
              <a:rPr lang="en-US" dirty="0" err="1"/>
              <a:t>trophoblast</a:t>
            </a:r>
            <a:r>
              <a:rPr lang="en-US" dirty="0"/>
              <a:t> above, endoderm below. </a:t>
            </a:r>
          </a:p>
          <a:p>
            <a:r>
              <a:rPr lang="en-US" dirty="0"/>
              <a:t> </a:t>
            </a:r>
          </a:p>
        </p:txBody>
      </p:sp>
    </p:spTree>
    <p:extLst>
      <p:ext uri="{BB962C8B-B14F-4D97-AF65-F5344CB8AC3E}">
        <p14:creationId xmlns:p14="http://schemas.microsoft.com/office/powerpoint/2010/main" val="488327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1129</TotalTime>
  <Words>4169</Words>
  <Application>Microsoft Office PowerPoint</Application>
  <PresentationFormat>On-screen Show (4:3)</PresentationFormat>
  <Paragraphs>345</Paragraphs>
  <Slides>157</Slides>
  <Notes>0</Notes>
  <HiddenSlides>0</HiddenSlides>
  <MMClips>0</MMClips>
  <ScaleCrop>false</ScaleCrop>
  <HeadingPairs>
    <vt:vector size="4" baseType="variant">
      <vt:variant>
        <vt:lpstr>Theme</vt:lpstr>
      </vt:variant>
      <vt:variant>
        <vt:i4>1</vt:i4>
      </vt:variant>
      <vt:variant>
        <vt:lpstr>Slide Titles</vt:lpstr>
      </vt:variant>
      <vt:variant>
        <vt:i4>157</vt:i4>
      </vt:variant>
    </vt:vector>
  </HeadingPairs>
  <TitlesOfParts>
    <vt:vector size="15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Equine  Implantation</dc:title>
  <dc:creator>Allen Enders</dc:creator>
  <cp:lastModifiedBy>eph25</cp:lastModifiedBy>
  <cp:revision>116</cp:revision>
  <dcterms:created xsi:type="dcterms:W3CDTF">2014-09-17T19:48:28Z</dcterms:created>
  <dcterms:modified xsi:type="dcterms:W3CDTF">2014-09-23T14:11:49Z</dcterms:modified>
</cp:coreProperties>
</file>