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1" r:id="rId2"/>
    <p:sldId id="256" r:id="rId3"/>
    <p:sldId id="257" r:id="rId4"/>
    <p:sldId id="259"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6" d="100"/>
          <a:sy n="116" d="100"/>
        </p:scale>
        <p:origin x="-288" y="-4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10748-7EED-1F47-B736-F92AC4F26673}" type="datetimeFigureOut">
              <a:rPr lang="en-US" smtClean="0"/>
              <a:t>11/27/12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4F127-70B7-EB42-8F83-AF0D709C391D}" type="slidenum">
              <a:rPr lang="en-US" smtClean="0"/>
              <a:t>‹#›</a:t>
            </a:fld>
            <a:endParaRPr lang="en-US"/>
          </a:p>
        </p:txBody>
      </p:sp>
    </p:spTree>
    <p:extLst>
      <p:ext uri="{BB962C8B-B14F-4D97-AF65-F5344CB8AC3E}">
        <p14:creationId xmlns:p14="http://schemas.microsoft.com/office/powerpoint/2010/main" val="3434254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58246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270346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31056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9882A-B026-3946-8029-1E3A5D6B3710}" type="datetimeFigureOut">
              <a:rPr lang="en-US" smtClean="0"/>
              <a:t>11/27/12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8827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9882A-B026-3946-8029-1E3A5D6B3710}" type="datetimeFigureOut">
              <a:rPr lang="en-US" smtClean="0"/>
              <a:t>11/27/12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69078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9882A-B026-3946-8029-1E3A5D6B3710}" type="datetimeFigureOut">
              <a:rPr lang="en-US" smtClean="0"/>
              <a:t>11/27/12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4709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9882A-B026-3946-8029-1E3A5D6B3710}" type="datetimeFigureOut">
              <a:rPr lang="en-US" smtClean="0"/>
              <a:t>11/27/12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63462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9882A-B026-3946-8029-1E3A5D6B3710}" type="datetimeFigureOut">
              <a:rPr lang="en-US" smtClean="0"/>
              <a:t>11/27/12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369746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9882A-B026-3946-8029-1E3A5D6B3710}" type="datetimeFigureOut">
              <a:rPr lang="en-US" smtClean="0"/>
              <a:t>11/27/12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01606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9882A-B026-3946-8029-1E3A5D6B3710}" type="datetimeFigureOut">
              <a:rPr lang="en-US" smtClean="0"/>
              <a:t>11/27/12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194336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9882A-B026-3946-8029-1E3A5D6B3710}" type="datetimeFigureOut">
              <a:rPr lang="en-US" smtClean="0"/>
              <a:t>11/27/12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14BCB-3083-D446-94D1-C306E34E0582}" type="slidenum">
              <a:rPr lang="en-US" smtClean="0"/>
              <a:t>‹#›</a:t>
            </a:fld>
            <a:endParaRPr lang="en-US"/>
          </a:p>
        </p:txBody>
      </p:sp>
    </p:spTree>
    <p:extLst>
      <p:ext uri="{BB962C8B-B14F-4D97-AF65-F5344CB8AC3E}">
        <p14:creationId xmlns:p14="http://schemas.microsoft.com/office/powerpoint/2010/main" val="42433420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9882A-B026-3946-8029-1E3A5D6B3710}" type="datetimeFigureOut">
              <a:rPr lang="en-US" smtClean="0"/>
              <a:t>11/27/12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14BCB-3083-D446-94D1-C306E34E0582}" type="slidenum">
              <a:rPr lang="en-US" smtClean="0"/>
              <a:t>‹#›</a:t>
            </a:fld>
            <a:endParaRPr lang="en-US"/>
          </a:p>
        </p:txBody>
      </p:sp>
    </p:spTree>
    <p:extLst>
      <p:ext uri="{BB962C8B-B14F-4D97-AF65-F5344CB8AC3E}">
        <p14:creationId xmlns:p14="http://schemas.microsoft.com/office/powerpoint/2010/main" val="58551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4081" y="982890"/>
            <a:ext cx="6701996" cy="2677656"/>
          </a:xfrm>
          <a:prstGeom prst="rect">
            <a:avLst/>
          </a:prstGeom>
        </p:spPr>
        <p:txBody>
          <a:bodyPr wrap="square">
            <a:spAutoFit/>
          </a:bodyPr>
          <a:lstStyle/>
          <a:p>
            <a:pPr algn="ctr">
              <a:defRPr/>
            </a:pPr>
            <a:r>
              <a:rPr lang="en-US" sz="2400" dirty="0"/>
              <a:t>Implantation of the blastocyst in the </a:t>
            </a:r>
            <a:r>
              <a:rPr lang="en-US" sz="2400" dirty="0" smtClean="0"/>
              <a:t>guinea pig</a:t>
            </a:r>
            <a:endParaRPr lang="en-US" sz="2400" dirty="0"/>
          </a:p>
          <a:p>
            <a:pPr algn="ctr">
              <a:defRPr/>
            </a:pPr>
            <a:endParaRPr lang="en-US" sz="2400" dirty="0"/>
          </a:p>
          <a:p>
            <a:pPr algn="ctr">
              <a:defRPr/>
            </a:pPr>
            <a:endParaRPr lang="en-US" sz="2400" dirty="0"/>
          </a:p>
          <a:p>
            <a:pPr algn="ctr">
              <a:defRPr/>
            </a:pPr>
            <a:endParaRPr lang="en-US" sz="2400" dirty="0"/>
          </a:p>
          <a:p>
            <a:pPr algn="ctr">
              <a:defRPr/>
            </a:pPr>
            <a:r>
              <a:rPr lang="en-US" sz="2400" dirty="0"/>
              <a:t>Allen C Enders</a:t>
            </a:r>
          </a:p>
          <a:p>
            <a:pPr algn="ctr">
              <a:defRPr/>
            </a:pPr>
            <a:r>
              <a:rPr lang="en-US" sz="2400" dirty="0"/>
              <a:t>Department of Cell Biology and Human Anatomy</a:t>
            </a:r>
          </a:p>
          <a:p>
            <a:pPr algn="ctr">
              <a:defRPr/>
            </a:pPr>
            <a:r>
              <a:rPr lang="en-US" sz="2400" dirty="0"/>
              <a:t>University of California, Davis</a:t>
            </a:r>
            <a:endParaRPr lang="en-US" sz="2400" dirty="0"/>
          </a:p>
        </p:txBody>
      </p:sp>
    </p:spTree>
    <p:extLst>
      <p:ext uri="{BB962C8B-B14F-4D97-AF65-F5344CB8AC3E}">
        <p14:creationId xmlns:p14="http://schemas.microsoft.com/office/powerpoint/2010/main" val="197218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 Blastocyst in decidu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19" y="177713"/>
            <a:ext cx="2519196" cy="3880661"/>
          </a:xfrm>
          <a:prstGeom prst="rect">
            <a:avLst/>
          </a:prstGeom>
        </p:spPr>
      </p:pic>
      <p:pic>
        <p:nvPicPr>
          <p:cNvPr id="3" name="Picture 2" descr="16 ICM of blastocy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89" y="223060"/>
            <a:ext cx="2462784" cy="3657600"/>
          </a:xfrm>
          <a:prstGeom prst="rect">
            <a:avLst/>
          </a:prstGeom>
        </p:spPr>
      </p:pic>
      <p:pic>
        <p:nvPicPr>
          <p:cNvPr id="4" name="Picture 3" descr="17 Implanted blastocy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467" y="223060"/>
            <a:ext cx="2353056" cy="3657600"/>
          </a:xfrm>
          <a:prstGeom prst="rect">
            <a:avLst/>
          </a:prstGeom>
        </p:spPr>
      </p:pic>
      <p:sp>
        <p:nvSpPr>
          <p:cNvPr id="5" name="Rectangle 4"/>
          <p:cNvSpPr/>
          <p:nvPr/>
        </p:nvSpPr>
        <p:spPr>
          <a:xfrm>
            <a:off x="295585" y="4058374"/>
            <a:ext cx="2901120" cy="646331"/>
          </a:xfrm>
          <a:prstGeom prst="rect">
            <a:avLst/>
          </a:prstGeom>
        </p:spPr>
        <p:txBody>
          <a:bodyPr wrap="square">
            <a:spAutoFit/>
          </a:bodyPr>
          <a:lstStyle/>
          <a:p>
            <a:r>
              <a:rPr lang="en-US" dirty="0"/>
              <a:t>15	Intramural blastocyst in </a:t>
            </a:r>
            <a:r>
              <a:rPr lang="en-US" dirty="0" err="1"/>
              <a:t>decidualized</a:t>
            </a:r>
            <a:r>
              <a:rPr lang="en-US" dirty="0"/>
              <a:t> endometrium.</a:t>
            </a:r>
          </a:p>
        </p:txBody>
      </p:sp>
      <p:sp>
        <p:nvSpPr>
          <p:cNvPr id="6" name="Rectangle 5"/>
          <p:cNvSpPr/>
          <p:nvPr/>
        </p:nvSpPr>
        <p:spPr>
          <a:xfrm>
            <a:off x="3284286" y="3930309"/>
            <a:ext cx="2955858" cy="2625283"/>
          </a:xfrm>
          <a:prstGeom prst="rect">
            <a:avLst/>
          </a:prstGeom>
        </p:spPr>
        <p:txBody>
          <a:bodyPr wrap="square">
            <a:spAutoFit/>
          </a:bodyPr>
          <a:lstStyle/>
          <a:p>
            <a:r>
              <a:rPr lang="en-US" dirty="0"/>
              <a:t>16	Higher magnification of the ICM in figure 15.</a:t>
            </a:r>
          </a:p>
          <a:p>
            <a:r>
              <a:rPr lang="en-US" dirty="0"/>
              <a:t>Note the mitotic figure in the endoderm that surrounds the pale </a:t>
            </a:r>
            <a:r>
              <a:rPr lang="en-US" dirty="0" err="1"/>
              <a:t>epiblast</a:t>
            </a:r>
            <a:r>
              <a:rPr lang="en-US" dirty="0"/>
              <a:t> cells. Only the syncytial </a:t>
            </a:r>
            <a:r>
              <a:rPr lang="en-US" dirty="0" err="1"/>
              <a:t>trophoblast</a:t>
            </a:r>
            <a:r>
              <a:rPr lang="en-US" dirty="0"/>
              <a:t> that extends in a </a:t>
            </a:r>
            <a:r>
              <a:rPr lang="en-US" dirty="0" err="1"/>
              <a:t>mesometrial</a:t>
            </a:r>
            <a:r>
              <a:rPr lang="en-US" dirty="0"/>
              <a:t> direction is seen in this micrograph.</a:t>
            </a:r>
          </a:p>
        </p:txBody>
      </p:sp>
      <p:sp>
        <p:nvSpPr>
          <p:cNvPr id="7" name="Rectangle 6"/>
          <p:cNvSpPr/>
          <p:nvPr/>
        </p:nvSpPr>
        <p:spPr>
          <a:xfrm>
            <a:off x="6382462" y="3930309"/>
            <a:ext cx="2671219" cy="2927691"/>
          </a:xfrm>
          <a:prstGeom prst="rect">
            <a:avLst/>
          </a:prstGeom>
        </p:spPr>
        <p:txBody>
          <a:bodyPr wrap="square">
            <a:spAutoFit/>
          </a:bodyPr>
          <a:lstStyle/>
          <a:p>
            <a:r>
              <a:rPr lang="en-US" dirty="0"/>
              <a:t>17	Intramural blastocyst at the beginning of </a:t>
            </a:r>
            <a:r>
              <a:rPr lang="en-US" dirty="0" err="1"/>
              <a:t>trophoblast</a:t>
            </a:r>
            <a:r>
              <a:rPr lang="en-US" dirty="0"/>
              <a:t> degeneration.</a:t>
            </a:r>
          </a:p>
          <a:p>
            <a:r>
              <a:rPr lang="en-US" dirty="0"/>
              <a:t>The endometrium adjacent to the blastocyst is well-</a:t>
            </a:r>
            <a:r>
              <a:rPr lang="en-US" dirty="0" err="1"/>
              <a:t>decidualized</a:t>
            </a:r>
            <a:r>
              <a:rPr lang="en-US" dirty="0"/>
              <a:t>. The syncytial </a:t>
            </a:r>
            <a:r>
              <a:rPr lang="en-US" dirty="0" err="1"/>
              <a:t>trophoblast</a:t>
            </a:r>
            <a:r>
              <a:rPr lang="en-US" dirty="0"/>
              <a:t> below (</a:t>
            </a:r>
            <a:r>
              <a:rPr lang="en-US" dirty="0" err="1"/>
              <a:t>antimesometrial</a:t>
            </a:r>
            <a:r>
              <a:rPr lang="en-US" dirty="0"/>
              <a:t>) is beginning to show signs of degeneration. </a:t>
            </a:r>
          </a:p>
        </p:txBody>
      </p:sp>
    </p:spTree>
    <p:extLst>
      <p:ext uri="{BB962C8B-B14F-4D97-AF65-F5344CB8AC3E}">
        <p14:creationId xmlns:p14="http://schemas.microsoft.com/office/powerpoint/2010/main" val="375150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 In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76" y="3398"/>
            <a:ext cx="2859260" cy="4220310"/>
          </a:xfrm>
          <a:prstGeom prst="rect">
            <a:avLst/>
          </a:prstGeom>
        </p:spPr>
      </p:pic>
      <p:pic>
        <p:nvPicPr>
          <p:cNvPr id="3" name="Picture 2" descr="19 In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801" y="43685"/>
            <a:ext cx="2758800" cy="4179999"/>
          </a:xfrm>
          <a:prstGeom prst="rect">
            <a:avLst/>
          </a:prstGeom>
        </p:spPr>
      </p:pic>
      <p:sp>
        <p:nvSpPr>
          <p:cNvPr id="4" name="Rectangle 3"/>
          <p:cNvSpPr/>
          <p:nvPr/>
        </p:nvSpPr>
        <p:spPr>
          <a:xfrm>
            <a:off x="79028" y="4223708"/>
            <a:ext cx="4135806" cy="2585323"/>
          </a:xfrm>
          <a:prstGeom prst="rect">
            <a:avLst/>
          </a:prstGeom>
        </p:spPr>
        <p:txBody>
          <a:bodyPr wrap="square">
            <a:spAutoFit/>
          </a:bodyPr>
          <a:lstStyle/>
          <a:p>
            <a:r>
              <a:rPr lang="en-US" dirty="0"/>
              <a:t>18	Intramural blastocyst at beginning of inversion.</a:t>
            </a:r>
          </a:p>
          <a:p>
            <a:r>
              <a:rPr lang="en-US" dirty="0"/>
              <a:t>The extensive degeneration of the syncytial </a:t>
            </a:r>
            <a:r>
              <a:rPr lang="en-US" dirty="0" err="1"/>
              <a:t>trophoblast</a:t>
            </a:r>
            <a:r>
              <a:rPr lang="en-US" dirty="0"/>
              <a:t> precedes the breakdown of the uterine luminal epithelium, which will result in the early exposure of blastocyst endoderm to the uterine luminal contents, i.e. complete yolk sac inversion.</a:t>
            </a:r>
          </a:p>
        </p:txBody>
      </p:sp>
      <p:sp>
        <p:nvSpPr>
          <p:cNvPr id="5" name="Rectangle 4"/>
          <p:cNvSpPr/>
          <p:nvPr/>
        </p:nvSpPr>
        <p:spPr>
          <a:xfrm>
            <a:off x="4431734" y="4422251"/>
            <a:ext cx="4572000" cy="2031325"/>
          </a:xfrm>
          <a:prstGeom prst="rect">
            <a:avLst/>
          </a:prstGeom>
        </p:spPr>
        <p:txBody>
          <a:bodyPr>
            <a:spAutoFit/>
          </a:bodyPr>
          <a:lstStyle/>
          <a:p>
            <a:r>
              <a:rPr lang="en-US" dirty="0"/>
              <a:t>19	Higher magnification of figure 18.</a:t>
            </a:r>
          </a:p>
          <a:p>
            <a:r>
              <a:rPr lang="en-US" dirty="0"/>
              <a:t>The ICM appears as a ball suspended by the surrounding endoderm. The </a:t>
            </a:r>
            <a:r>
              <a:rPr lang="en-US" dirty="0" err="1"/>
              <a:t>trophoblast</a:t>
            </a:r>
            <a:r>
              <a:rPr lang="en-US" dirty="0"/>
              <a:t> above will eventually form a </a:t>
            </a:r>
            <a:r>
              <a:rPr lang="en-US" dirty="0" err="1"/>
              <a:t>mesometrially</a:t>
            </a:r>
            <a:r>
              <a:rPr lang="en-US" dirty="0"/>
              <a:t>-situated placenta. The uterine epithelium has not yet degenerated to complete the inversion of the yolk sac. </a:t>
            </a:r>
          </a:p>
        </p:txBody>
      </p:sp>
    </p:spTree>
    <p:extLst>
      <p:ext uri="{BB962C8B-B14F-4D97-AF65-F5344CB8AC3E}">
        <p14:creationId xmlns:p14="http://schemas.microsoft.com/office/powerpoint/2010/main" val="145827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 blastocyst during in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4" y="33575"/>
            <a:ext cx="3240777" cy="5011511"/>
          </a:xfrm>
          <a:prstGeom prst="rect">
            <a:avLst/>
          </a:prstGeom>
        </p:spPr>
      </p:pic>
      <p:pic>
        <p:nvPicPr>
          <p:cNvPr id="3" name="Picture 2" descr="21 ICM of blastocyst in 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963" y="339127"/>
            <a:ext cx="4967790" cy="3361538"/>
          </a:xfrm>
          <a:prstGeom prst="rect">
            <a:avLst/>
          </a:prstGeom>
        </p:spPr>
      </p:pic>
      <p:sp>
        <p:nvSpPr>
          <p:cNvPr id="4" name="Rectangle 3"/>
          <p:cNvSpPr/>
          <p:nvPr/>
        </p:nvSpPr>
        <p:spPr>
          <a:xfrm>
            <a:off x="0" y="5011503"/>
            <a:ext cx="4259753" cy="1754327"/>
          </a:xfrm>
          <a:prstGeom prst="rect">
            <a:avLst/>
          </a:prstGeom>
        </p:spPr>
        <p:txBody>
          <a:bodyPr wrap="square">
            <a:spAutoFit/>
          </a:bodyPr>
          <a:lstStyle/>
          <a:p>
            <a:r>
              <a:rPr lang="en-US" dirty="0"/>
              <a:t>20	Blastocyst in the process of yolk sac inversion.</a:t>
            </a:r>
          </a:p>
          <a:p>
            <a:r>
              <a:rPr lang="en-US" dirty="0"/>
              <a:t>Again the ICM is suspended within the endoderm in a space created by the degeneration of the </a:t>
            </a:r>
            <a:r>
              <a:rPr lang="en-US" dirty="0" err="1"/>
              <a:t>abembryonic</a:t>
            </a:r>
            <a:r>
              <a:rPr lang="en-US" dirty="0"/>
              <a:t> </a:t>
            </a:r>
            <a:r>
              <a:rPr lang="en-US" dirty="0" err="1"/>
              <a:t>trophoblast</a:t>
            </a:r>
            <a:r>
              <a:rPr lang="en-US" dirty="0"/>
              <a:t>. </a:t>
            </a:r>
          </a:p>
        </p:txBody>
      </p:sp>
      <p:sp>
        <p:nvSpPr>
          <p:cNvPr id="5" name="Rectangle 4"/>
          <p:cNvSpPr/>
          <p:nvPr/>
        </p:nvSpPr>
        <p:spPr>
          <a:xfrm>
            <a:off x="4259753" y="3964221"/>
            <a:ext cx="4572000" cy="1754327"/>
          </a:xfrm>
          <a:prstGeom prst="rect">
            <a:avLst/>
          </a:prstGeom>
        </p:spPr>
        <p:txBody>
          <a:bodyPr>
            <a:spAutoFit/>
          </a:bodyPr>
          <a:lstStyle/>
          <a:p>
            <a:r>
              <a:rPr lang="en-US" dirty="0"/>
              <a:t>21	ICM and adjacent endoderm of the previous micrograph.</a:t>
            </a:r>
          </a:p>
          <a:p>
            <a:r>
              <a:rPr lang="en-US" dirty="0"/>
              <a:t>Note the polarity of the endodermal cells, i.e. their apical ends face outward toward the surrounding space. There is no evidence of mesoderm formation at this stage.</a:t>
            </a:r>
          </a:p>
        </p:txBody>
      </p:sp>
    </p:spTree>
    <p:extLst>
      <p:ext uri="{BB962C8B-B14F-4D97-AF65-F5344CB8AC3E}">
        <p14:creationId xmlns:p14="http://schemas.microsoft.com/office/powerpoint/2010/main" val="337962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 Mesometrial trophobla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6" y="175178"/>
            <a:ext cx="4272013" cy="2901409"/>
          </a:xfrm>
          <a:prstGeom prst="rect">
            <a:avLst/>
          </a:prstGeom>
        </p:spPr>
      </p:pic>
      <p:pic>
        <p:nvPicPr>
          <p:cNvPr id="3" name="Picture 2" descr="23 Decidual cel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948" y="175178"/>
            <a:ext cx="4412789" cy="2901409"/>
          </a:xfrm>
          <a:prstGeom prst="rect">
            <a:avLst/>
          </a:prstGeom>
        </p:spPr>
      </p:pic>
      <p:sp>
        <p:nvSpPr>
          <p:cNvPr id="4" name="Rectangle 3"/>
          <p:cNvSpPr/>
          <p:nvPr/>
        </p:nvSpPr>
        <p:spPr>
          <a:xfrm>
            <a:off x="109476" y="3845051"/>
            <a:ext cx="4379049" cy="1754327"/>
          </a:xfrm>
          <a:prstGeom prst="rect">
            <a:avLst/>
          </a:prstGeom>
        </p:spPr>
        <p:txBody>
          <a:bodyPr wrap="square">
            <a:spAutoFit/>
          </a:bodyPr>
          <a:lstStyle/>
          <a:p>
            <a:r>
              <a:rPr lang="en-US" dirty="0"/>
              <a:t>22	The </a:t>
            </a:r>
            <a:r>
              <a:rPr lang="en-US" dirty="0" err="1"/>
              <a:t>mesometrial</a:t>
            </a:r>
            <a:r>
              <a:rPr lang="en-US" dirty="0"/>
              <a:t>-facing area of the implantation site in figure 21. </a:t>
            </a:r>
          </a:p>
          <a:p>
            <a:r>
              <a:rPr lang="en-US" dirty="0"/>
              <a:t>A small mass of syncytial </a:t>
            </a:r>
            <a:r>
              <a:rPr lang="en-US" dirty="0" err="1"/>
              <a:t>trophoblast</a:t>
            </a:r>
            <a:r>
              <a:rPr lang="en-US" dirty="0"/>
              <a:t> is in the upper left. A cluster of </a:t>
            </a:r>
            <a:r>
              <a:rPr lang="en-US" dirty="0" err="1"/>
              <a:t>cytotrophoblast</a:t>
            </a:r>
            <a:r>
              <a:rPr lang="en-US" dirty="0"/>
              <a:t> cells tethers the endoderm; this </a:t>
            </a:r>
            <a:r>
              <a:rPr lang="en-US" dirty="0" err="1"/>
              <a:t>trophoblast</a:t>
            </a:r>
            <a:r>
              <a:rPr lang="en-US" dirty="0"/>
              <a:t> will contribute to forming the placenta. </a:t>
            </a:r>
          </a:p>
        </p:txBody>
      </p:sp>
      <p:sp>
        <p:nvSpPr>
          <p:cNvPr id="5" name="Rectangle 4"/>
          <p:cNvSpPr/>
          <p:nvPr/>
        </p:nvSpPr>
        <p:spPr>
          <a:xfrm>
            <a:off x="4488525" y="3845051"/>
            <a:ext cx="4572000" cy="1754327"/>
          </a:xfrm>
          <a:prstGeom prst="rect">
            <a:avLst/>
          </a:prstGeom>
        </p:spPr>
        <p:txBody>
          <a:bodyPr>
            <a:spAutoFit/>
          </a:bodyPr>
          <a:lstStyle/>
          <a:p>
            <a:r>
              <a:rPr lang="en-US" dirty="0"/>
              <a:t>23	</a:t>
            </a:r>
            <a:r>
              <a:rPr lang="en-US" dirty="0" err="1"/>
              <a:t>Decidual</a:t>
            </a:r>
            <a:r>
              <a:rPr lang="en-US" dirty="0"/>
              <a:t> cells at inversion.</a:t>
            </a:r>
          </a:p>
          <a:p>
            <a:r>
              <a:rPr lang="en-US" dirty="0"/>
              <a:t>Note that the cells on the right are well-</a:t>
            </a:r>
            <a:r>
              <a:rPr lang="en-US" dirty="0" err="1"/>
              <a:t>decidualized</a:t>
            </a:r>
            <a:r>
              <a:rPr lang="en-US" dirty="0"/>
              <a:t>. However the stromal tissue adjacent to the </a:t>
            </a:r>
            <a:r>
              <a:rPr lang="en-US" dirty="0" err="1"/>
              <a:t>cytotrophoblast</a:t>
            </a:r>
            <a:r>
              <a:rPr lang="en-US" dirty="0"/>
              <a:t> of the attaching blastocyst (in the lower left) is less </a:t>
            </a:r>
            <a:r>
              <a:rPr lang="en-US" dirty="0" err="1"/>
              <a:t>decidualized</a:t>
            </a:r>
            <a:r>
              <a:rPr lang="en-US" dirty="0"/>
              <a:t> and has more extracellular space. </a:t>
            </a:r>
          </a:p>
        </p:txBody>
      </p:sp>
    </p:spTree>
    <p:extLst>
      <p:ext uri="{BB962C8B-B14F-4D97-AF65-F5344CB8AC3E}">
        <p14:creationId xmlns:p14="http://schemas.microsoft.com/office/powerpoint/2010/main" val="369154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014" y="293156"/>
            <a:ext cx="8125188" cy="4801315"/>
          </a:xfrm>
          <a:prstGeom prst="rect">
            <a:avLst/>
          </a:prstGeom>
        </p:spPr>
        <p:txBody>
          <a:bodyPr wrap="square">
            <a:spAutoFit/>
          </a:bodyPr>
          <a:lstStyle/>
          <a:p>
            <a:r>
              <a:rPr lang="en-US" b="1" dirty="0"/>
              <a:t>Conclusions and interpretation</a:t>
            </a:r>
          </a:p>
          <a:p>
            <a:r>
              <a:rPr lang="en-US" dirty="0"/>
              <a:t> </a:t>
            </a:r>
          </a:p>
          <a:p>
            <a:r>
              <a:rPr lang="en-US" dirty="0"/>
              <a:t>Early stages of implantation in the guinea pig are difficult to find within the uterine lumen. Penetration into the endometrium by the blastocyst precedes </a:t>
            </a:r>
            <a:r>
              <a:rPr lang="en-US" dirty="0" err="1"/>
              <a:t>decidualization</a:t>
            </a:r>
            <a:r>
              <a:rPr lang="en-US" dirty="0"/>
              <a:t>. The uterine wall is thick and the uterine lumen is highly irregular. In addition the blastocyst appears to partially collapse, perhaps facilitating the drawing of the ICM into the endometrium by the invading syncytial </a:t>
            </a:r>
            <a:r>
              <a:rPr lang="en-US" dirty="0" err="1"/>
              <a:t>trophoblast</a:t>
            </a:r>
            <a:r>
              <a:rPr lang="en-US" dirty="0"/>
              <a:t>. </a:t>
            </a:r>
          </a:p>
          <a:p>
            <a:r>
              <a:rPr lang="en-US" dirty="0"/>
              <a:t>Despite the successful invasion of the syncytial </a:t>
            </a:r>
            <a:r>
              <a:rPr lang="en-US" dirty="0" err="1"/>
              <a:t>trophoblast</a:t>
            </a:r>
            <a:r>
              <a:rPr lang="en-US" dirty="0"/>
              <a:t> into the endometrium and its initial expansion within the endometrial </a:t>
            </a:r>
            <a:r>
              <a:rPr lang="en-US" dirty="0" err="1"/>
              <a:t>stroma</a:t>
            </a:r>
            <a:r>
              <a:rPr lang="en-US" dirty="0"/>
              <a:t>, the more </a:t>
            </a:r>
            <a:r>
              <a:rPr lang="en-US" dirty="0" err="1"/>
              <a:t>antimesometrial</a:t>
            </a:r>
            <a:r>
              <a:rPr lang="en-US" dirty="0"/>
              <a:t> portion of this </a:t>
            </a:r>
            <a:r>
              <a:rPr lang="en-US" dirty="0" err="1"/>
              <a:t>trophoblast</a:t>
            </a:r>
            <a:r>
              <a:rPr lang="en-US" dirty="0"/>
              <a:t> soon begins to disintegrate. This disintegration initiates the process of yolk sac inversion. It would be extremely interesting to study the factors that lead to the selective demise of this previously invasive </a:t>
            </a:r>
            <a:r>
              <a:rPr lang="en-US" dirty="0" err="1"/>
              <a:t>trophoblast</a:t>
            </a:r>
            <a:r>
              <a:rPr lang="en-US" dirty="0"/>
              <a:t>. </a:t>
            </a:r>
          </a:p>
          <a:p>
            <a:r>
              <a:rPr lang="en-US" dirty="0"/>
              <a:t> </a:t>
            </a:r>
          </a:p>
          <a:p>
            <a:r>
              <a:rPr lang="en-US" dirty="0"/>
              <a:t> </a:t>
            </a:r>
          </a:p>
          <a:p>
            <a:r>
              <a:rPr lang="en-US" dirty="0"/>
              <a:t>Enders AC, </a:t>
            </a:r>
            <a:r>
              <a:rPr lang="en-US" dirty="0" err="1"/>
              <a:t>Schlafke</a:t>
            </a:r>
            <a:r>
              <a:rPr lang="en-US" dirty="0"/>
              <a:t> S 1969 Cytological aspects of </a:t>
            </a:r>
            <a:r>
              <a:rPr lang="en-US" dirty="0" err="1"/>
              <a:t>trophoblast</a:t>
            </a:r>
            <a:r>
              <a:rPr lang="en-US" dirty="0"/>
              <a:t>-uterine interaction in early implantation. Am J </a:t>
            </a:r>
            <a:r>
              <a:rPr lang="en-US" dirty="0" err="1"/>
              <a:t>Anat</a:t>
            </a:r>
            <a:r>
              <a:rPr lang="en-US" dirty="0"/>
              <a:t> 125:1-30.</a:t>
            </a:r>
          </a:p>
          <a:p>
            <a:r>
              <a:rPr lang="en-US" dirty="0"/>
              <a:t> </a:t>
            </a:r>
          </a:p>
        </p:txBody>
      </p:sp>
    </p:spTree>
    <p:extLst>
      <p:ext uri="{BB962C8B-B14F-4D97-AF65-F5344CB8AC3E}">
        <p14:creationId xmlns:p14="http://schemas.microsoft.com/office/powerpoint/2010/main" val="178081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3637" y="320246"/>
            <a:ext cx="3082895" cy="369332"/>
          </a:xfrm>
          <a:prstGeom prst="rect">
            <a:avLst/>
          </a:prstGeom>
        </p:spPr>
        <p:txBody>
          <a:bodyPr wrap="none">
            <a:spAutoFit/>
          </a:bodyPr>
          <a:lstStyle/>
          <a:p>
            <a:r>
              <a:rPr lang="en-US" b="1" dirty="0"/>
              <a:t>Implantation in the guinea pig</a:t>
            </a:r>
          </a:p>
        </p:txBody>
      </p:sp>
      <p:sp>
        <p:nvSpPr>
          <p:cNvPr id="5" name="Rectangle 4"/>
          <p:cNvSpPr/>
          <p:nvPr/>
        </p:nvSpPr>
        <p:spPr>
          <a:xfrm>
            <a:off x="424170" y="695609"/>
            <a:ext cx="7577751" cy="4524316"/>
          </a:xfrm>
          <a:prstGeom prst="rect">
            <a:avLst/>
          </a:prstGeom>
        </p:spPr>
        <p:txBody>
          <a:bodyPr wrap="square">
            <a:spAutoFit/>
          </a:bodyPr>
          <a:lstStyle/>
          <a:p>
            <a:r>
              <a:rPr lang="en-US" dirty="0"/>
              <a:t>The guinea pig is the common laboratory example of </a:t>
            </a:r>
            <a:r>
              <a:rPr lang="en-US" dirty="0" err="1"/>
              <a:t>histricognath</a:t>
            </a:r>
            <a:r>
              <a:rPr lang="en-US" dirty="0"/>
              <a:t> rodents. The blastocyst in these species has thickened </a:t>
            </a:r>
            <a:r>
              <a:rPr lang="en-US" dirty="0" err="1"/>
              <a:t>abembryonic</a:t>
            </a:r>
            <a:r>
              <a:rPr lang="en-US" dirty="0"/>
              <a:t> </a:t>
            </a:r>
            <a:r>
              <a:rPr lang="en-US" dirty="0" err="1"/>
              <a:t>trophoblast</a:t>
            </a:r>
            <a:r>
              <a:rPr lang="en-US" dirty="0"/>
              <a:t> which becomes syncytial, forming an implantation cone from which </a:t>
            </a:r>
            <a:r>
              <a:rPr lang="en-US" dirty="0" err="1"/>
              <a:t>ectoplasmic</a:t>
            </a:r>
            <a:r>
              <a:rPr lang="en-US" dirty="0"/>
              <a:t> processes extend through the </a:t>
            </a:r>
            <a:r>
              <a:rPr lang="en-US" dirty="0" err="1"/>
              <a:t>zona</a:t>
            </a:r>
            <a:r>
              <a:rPr lang="en-US" dirty="0"/>
              <a:t> </a:t>
            </a:r>
            <a:r>
              <a:rPr lang="en-US" dirty="0" err="1"/>
              <a:t>pellucida</a:t>
            </a:r>
            <a:r>
              <a:rPr lang="en-US" dirty="0"/>
              <a:t>. These processes effect adhesion to the uterine luminal epithelium </a:t>
            </a:r>
            <a:r>
              <a:rPr lang="en-US" dirty="0" err="1"/>
              <a:t>antimesometrially</a:t>
            </a:r>
            <a:r>
              <a:rPr lang="en-US" dirty="0"/>
              <a:t>. Subsequently the </a:t>
            </a:r>
            <a:r>
              <a:rPr lang="en-US" dirty="0" err="1"/>
              <a:t>trophoblast</a:t>
            </a:r>
            <a:r>
              <a:rPr lang="en-US" dirty="0"/>
              <a:t> penetrates the luminal epithelium and apparently draws the rest of the blastocyst into the endometrial </a:t>
            </a:r>
            <a:r>
              <a:rPr lang="en-US" dirty="0" err="1"/>
              <a:t>stroma</a:t>
            </a:r>
            <a:r>
              <a:rPr lang="en-US" dirty="0"/>
              <a:t>. It is thus an interstitial implantation. However, shortly after the inner cell mass has been drawn into the </a:t>
            </a:r>
            <a:r>
              <a:rPr lang="en-US" dirty="0" err="1"/>
              <a:t>undecidualized</a:t>
            </a:r>
            <a:r>
              <a:rPr lang="en-US" dirty="0"/>
              <a:t> endometrium, the syncytial </a:t>
            </a:r>
            <a:r>
              <a:rPr lang="en-US" dirty="0" err="1"/>
              <a:t>trophoblast</a:t>
            </a:r>
            <a:r>
              <a:rPr lang="en-US" dirty="0"/>
              <a:t> that is </a:t>
            </a:r>
            <a:r>
              <a:rPr lang="en-US" dirty="0" err="1"/>
              <a:t>abembryonic</a:t>
            </a:r>
            <a:r>
              <a:rPr lang="en-US" dirty="0"/>
              <a:t> begins to degenerate. This degeneration exposes the apical surface of the endoderm, which covers the inner cell mass (ICM) and attaches to healthy </a:t>
            </a:r>
            <a:r>
              <a:rPr lang="en-US" dirty="0" err="1"/>
              <a:t>trophoblast</a:t>
            </a:r>
            <a:r>
              <a:rPr lang="en-US" dirty="0"/>
              <a:t> around the ICM, to a space within the </a:t>
            </a:r>
            <a:r>
              <a:rPr lang="en-US" dirty="0" err="1"/>
              <a:t>decidualizing</a:t>
            </a:r>
            <a:r>
              <a:rPr lang="en-US" dirty="0"/>
              <a:t> endometrium. Later the disintegration of the adjacent luminal epithelium completes the early inversion of the yolk sac and exposes it to the uterine lumen. This inversion is earlier than in most </a:t>
            </a:r>
            <a:r>
              <a:rPr lang="en-US" dirty="0" err="1"/>
              <a:t>myomorph</a:t>
            </a:r>
            <a:r>
              <a:rPr lang="en-US" dirty="0"/>
              <a:t> rodents (</a:t>
            </a:r>
            <a:r>
              <a:rPr lang="en-US" dirty="0" err="1"/>
              <a:t>sciuromorph</a:t>
            </a:r>
            <a:r>
              <a:rPr lang="en-US" dirty="0"/>
              <a:t> rodents do not have complete inversion).</a:t>
            </a:r>
          </a:p>
        </p:txBody>
      </p:sp>
      <p:sp>
        <p:nvSpPr>
          <p:cNvPr id="6" name="Rectangle 5"/>
          <p:cNvSpPr/>
          <p:nvPr/>
        </p:nvSpPr>
        <p:spPr>
          <a:xfrm>
            <a:off x="533646" y="5380672"/>
            <a:ext cx="7924554" cy="1477328"/>
          </a:xfrm>
          <a:prstGeom prst="rect">
            <a:avLst/>
          </a:prstGeom>
        </p:spPr>
        <p:txBody>
          <a:bodyPr wrap="square">
            <a:spAutoFit/>
          </a:bodyPr>
          <a:lstStyle/>
          <a:p>
            <a:r>
              <a:rPr lang="en-US" dirty="0"/>
              <a:t>	Guinea pigs in our colony generally mated between 5 pm and 8 am, apparently more commonly towards the end of this time period. Penetration of the </a:t>
            </a:r>
            <a:r>
              <a:rPr lang="en-US" dirty="0" err="1"/>
              <a:t>zona</a:t>
            </a:r>
            <a:r>
              <a:rPr lang="en-US" dirty="0"/>
              <a:t> </a:t>
            </a:r>
            <a:r>
              <a:rPr lang="en-US" dirty="0" err="1"/>
              <a:t>pellucida</a:t>
            </a:r>
            <a:r>
              <a:rPr lang="en-US" dirty="0"/>
              <a:t>, attachment, and invasion of the uterine luminal epithelium usually </a:t>
            </a:r>
            <a:r>
              <a:rPr lang="en-US" dirty="0" err="1"/>
              <a:t>occured</a:t>
            </a:r>
            <a:r>
              <a:rPr lang="en-US" dirty="0"/>
              <a:t> after an elapsed time of 6 days. By 7 days intramural blastocysts showed some </a:t>
            </a:r>
            <a:r>
              <a:rPr lang="en-US" dirty="0" err="1"/>
              <a:t>trophoblast</a:t>
            </a:r>
            <a:r>
              <a:rPr lang="en-US" dirty="0"/>
              <a:t> degeneration, which was quite marked by 8 days. </a:t>
            </a:r>
          </a:p>
        </p:txBody>
      </p:sp>
    </p:spTree>
    <p:extLst>
      <p:ext uri="{BB962C8B-B14F-4D97-AF65-F5344CB8AC3E}">
        <p14:creationId xmlns:p14="http://schemas.microsoft.com/office/powerpoint/2010/main" val="208465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Four-cell st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00303" cy="5060634"/>
          </a:xfrm>
          <a:prstGeom prst="rect">
            <a:avLst/>
          </a:prstGeom>
        </p:spPr>
      </p:pic>
      <p:pic>
        <p:nvPicPr>
          <p:cNvPr id="7" name="Picture 6" descr="2 Early blastocy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907" y="149392"/>
            <a:ext cx="4355538" cy="4918250"/>
          </a:xfrm>
          <a:prstGeom prst="rect">
            <a:avLst/>
          </a:prstGeom>
        </p:spPr>
      </p:pic>
      <p:sp>
        <p:nvSpPr>
          <p:cNvPr id="10" name="Rectangle 9"/>
          <p:cNvSpPr/>
          <p:nvPr/>
        </p:nvSpPr>
        <p:spPr>
          <a:xfrm>
            <a:off x="4724907" y="5101360"/>
            <a:ext cx="4355538" cy="1477328"/>
          </a:xfrm>
          <a:prstGeom prst="rect">
            <a:avLst/>
          </a:prstGeom>
        </p:spPr>
        <p:txBody>
          <a:bodyPr wrap="square">
            <a:spAutoFit/>
          </a:bodyPr>
          <a:lstStyle/>
          <a:p>
            <a:r>
              <a:rPr lang="en-US" dirty="0"/>
              <a:t>2	Early blastocyst.</a:t>
            </a:r>
          </a:p>
          <a:p>
            <a:r>
              <a:rPr lang="en-US" dirty="0"/>
              <a:t>Note the differentiation of the endoderm under the </a:t>
            </a:r>
            <a:r>
              <a:rPr lang="en-US" dirty="0" err="1"/>
              <a:t>epiblast</a:t>
            </a:r>
            <a:r>
              <a:rPr lang="en-US" dirty="0"/>
              <a:t> cells of the inner cell mass (ICM). The endoderm does not spread to a parietal position in this species.</a:t>
            </a:r>
          </a:p>
        </p:txBody>
      </p:sp>
      <p:sp>
        <p:nvSpPr>
          <p:cNvPr id="2" name="Rectangle 1"/>
          <p:cNvSpPr/>
          <p:nvPr/>
        </p:nvSpPr>
        <p:spPr>
          <a:xfrm>
            <a:off x="240848" y="5122556"/>
            <a:ext cx="4291467" cy="1477328"/>
          </a:xfrm>
          <a:prstGeom prst="rect">
            <a:avLst/>
          </a:prstGeom>
        </p:spPr>
        <p:txBody>
          <a:bodyPr wrap="square">
            <a:spAutoFit/>
          </a:bodyPr>
          <a:lstStyle/>
          <a:p>
            <a:pPr lvl="0"/>
            <a:r>
              <a:rPr lang="en-US" dirty="0" smtClean="0"/>
              <a:t>1  Section </a:t>
            </a:r>
            <a:r>
              <a:rPr lang="en-US" dirty="0"/>
              <a:t>through a four-cell stage.</a:t>
            </a:r>
          </a:p>
          <a:p>
            <a:r>
              <a:rPr lang="en-US" dirty="0"/>
              <a:t>Twenty six hours after fertilization, three </a:t>
            </a:r>
            <a:r>
              <a:rPr lang="en-US" dirty="0" err="1"/>
              <a:t>blastomeres</a:t>
            </a:r>
            <a:r>
              <a:rPr lang="en-US" dirty="0"/>
              <a:t> are surrounded  by a </a:t>
            </a:r>
            <a:r>
              <a:rPr lang="en-US" dirty="0" err="1"/>
              <a:t>zona</a:t>
            </a:r>
            <a:r>
              <a:rPr lang="en-US" dirty="0"/>
              <a:t> </a:t>
            </a:r>
            <a:r>
              <a:rPr lang="en-US" dirty="0" err="1"/>
              <a:t>pellucida</a:t>
            </a:r>
            <a:r>
              <a:rPr lang="en-US" dirty="0"/>
              <a:t>, whose contrast has been enhanced. </a:t>
            </a:r>
          </a:p>
        </p:txBody>
      </p:sp>
    </p:spTree>
    <p:extLst>
      <p:ext uri="{BB962C8B-B14F-4D97-AF65-F5344CB8AC3E}">
        <p14:creationId xmlns:p14="http://schemas.microsoft.com/office/powerpoint/2010/main" val="235762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Flushed implanting blastocy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72" y="147422"/>
            <a:ext cx="3280564" cy="3265984"/>
          </a:xfrm>
          <a:prstGeom prst="rect">
            <a:avLst/>
          </a:prstGeom>
        </p:spPr>
      </p:pic>
      <p:sp>
        <p:nvSpPr>
          <p:cNvPr id="8" name="Rectangle 7"/>
          <p:cNvSpPr/>
          <p:nvPr/>
        </p:nvSpPr>
        <p:spPr>
          <a:xfrm>
            <a:off x="896060" y="3725284"/>
            <a:ext cx="3549568" cy="2308324"/>
          </a:xfrm>
          <a:prstGeom prst="rect">
            <a:avLst/>
          </a:prstGeom>
        </p:spPr>
        <p:txBody>
          <a:bodyPr wrap="square">
            <a:spAutoFit/>
          </a:bodyPr>
          <a:lstStyle/>
          <a:p>
            <a:r>
              <a:rPr lang="en-US" dirty="0"/>
              <a:t>3	A blastocyst flushed at the time of attachment.</a:t>
            </a:r>
          </a:p>
          <a:p>
            <a:r>
              <a:rPr lang="en-US" dirty="0"/>
              <a:t>Some cells of the ICM are seen above, and processes of the </a:t>
            </a:r>
            <a:r>
              <a:rPr lang="en-US" dirty="0" err="1"/>
              <a:t>abembryonic</a:t>
            </a:r>
            <a:r>
              <a:rPr lang="en-US" dirty="0"/>
              <a:t> syncytial </a:t>
            </a:r>
            <a:r>
              <a:rPr lang="en-US" dirty="0" err="1"/>
              <a:t>trophoblast</a:t>
            </a:r>
            <a:r>
              <a:rPr lang="en-US" dirty="0"/>
              <a:t> are seen below penetrating into the </a:t>
            </a:r>
            <a:r>
              <a:rPr lang="en-US" dirty="0" err="1"/>
              <a:t>zona</a:t>
            </a:r>
            <a:r>
              <a:rPr lang="en-US" dirty="0"/>
              <a:t> </a:t>
            </a:r>
            <a:r>
              <a:rPr lang="en-US" dirty="0" err="1"/>
              <a:t>pellucida</a:t>
            </a:r>
            <a:r>
              <a:rPr lang="en-US" dirty="0"/>
              <a:t>, which is barely visible.</a:t>
            </a:r>
          </a:p>
        </p:txBody>
      </p:sp>
      <p:sp>
        <p:nvSpPr>
          <p:cNvPr id="9" name="Rectangle 8"/>
          <p:cNvSpPr/>
          <p:nvPr/>
        </p:nvSpPr>
        <p:spPr>
          <a:xfrm>
            <a:off x="4445628" y="3744676"/>
            <a:ext cx="3881113" cy="1754327"/>
          </a:xfrm>
          <a:prstGeom prst="rect">
            <a:avLst/>
          </a:prstGeom>
        </p:spPr>
        <p:txBody>
          <a:bodyPr wrap="square">
            <a:spAutoFit/>
          </a:bodyPr>
          <a:lstStyle/>
          <a:p>
            <a:r>
              <a:rPr lang="en-US" dirty="0"/>
              <a:t>4	Section through </a:t>
            </a:r>
            <a:r>
              <a:rPr lang="en-US" dirty="0" err="1"/>
              <a:t>abembryonic</a:t>
            </a:r>
            <a:r>
              <a:rPr lang="en-US" dirty="0"/>
              <a:t> </a:t>
            </a:r>
            <a:r>
              <a:rPr lang="en-US" dirty="0" err="1"/>
              <a:t>trophoblast</a:t>
            </a:r>
            <a:r>
              <a:rPr lang="en-US" dirty="0"/>
              <a:t> (implantation cone) of a flushed blastocyst.</a:t>
            </a:r>
          </a:p>
          <a:p>
            <a:r>
              <a:rPr lang="en-US" dirty="0"/>
              <a:t>Note the syncytial mass with its projections into the pale </a:t>
            </a:r>
            <a:r>
              <a:rPr lang="en-US" dirty="0" err="1"/>
              <a:t>zona</a:t>
            </a:r>
            <a:r>
              <a:rPr lang="en-US" dirty="0"/>
              <a:t> </a:t>
            </a:r>
            <a:r>
              <a:rPr lang="en-US" dirty="0" err="1"/>
              <a:t>pellucida</a:t>
            </a:r>
            <a:r>
              <a:rPr lang="en-US" dirty="0"/>
              <a:t>. </a:t>
            </a:r>
          </a:p>
        </p:txBody>
      </p:sp>
      <p:pic>
        <p:nvPicPr>
          <p:cNvPr id="10" name="Picture 9" descr="4 Implanting blastocy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396" y="351456"/>
            <a:ext cx="2743200" cy="3340608"/>
          </a:xfrm>
          <a:prstGeom prst="rect">
            <a:avLst/>
          </a:prstGeom>
        </p:spPr>
      </p:pic>
    </p:spTree>
    <p:extLst>
      <p:ext uri="{BB962C8B-B14F-4D97-AF65-F5344CB8AC3E}">
        <p14:creationId xmlns:p14="http://schemas.microsoft.com/office/powerpoint/2010/main" val="125946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 Trophoblast projec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903" y="2643840"/>
            <a:ext cx="4572000" cy="3483864"/>
          </a:xfrm>
          <a:prstGeom prst="rect">
            <a:avLst/>
          </a:prstGeom>
        </p:spPr>
      </p:pic>
      <p:pic>
        <p:nvPicPr>
          <p:cNvPr id="5" name="Picture 4" descr="5 Trohoblast in zo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3038856"/>
          </a:xfrm>
          <a:prstGeom prst="rect">
            <a:avLst/>
          </a:prstGeom>
        </p:spPr>
      </p:pic>
      <p:sp>
        <p:nvSpPr>
          <p:cNvPr id="6" name="Rectangle 5"/>
          <p:cNvSpPr/>
          <p:nvPr/>
        </p:nvSpPr>
        <p:spPr>
          <a:xfrm>
            <a:off x="5252913" y="236836"/>
            <a:ext cx="3828990" cy="1477328"/>
          </a:xfrm>
          <a:prstGeom prst="rect">
            <a:avLst/>
          </a:prstGeom>
        </p:spPr>
        <p:txBody>
          <a:bodyPr wrap="square">
            <a:spAutoFit/>
          </a:bodyPr>
          <a:lstStyle/>
          <a:p>
            <a:r>
              <a:rPr lang="en-US" dirty="0"/>
              <a:t>5	Electron micrograph of </a:t>
            </a:r>
            <a:r>
              <a:rPr lang="en-US" dirty="0" err="1"/>
              <a:t>abembryonic</a:t>
            </a:r>
            <a:r>
              <a:rPr lang="en-US" dirty="0"/>
              <a:t> </a:t>
            </a:r>
            <a:r>
              <a:rPr lang="en-US" dirty="0" err="1"/>
              <a:t>trophoblast</a:t>
            </a:r>
            <a:r>
              <a:rPr lang="en-US" dirty="0"/>
              <a:t>.</a:t>
            </a:r>
          </a:p>
          <a:p>
            <a:r>
              <a:rPr lang="en-US" dirty="0"/>
              <a:t>The projections from the syncytial mass extend well into the </a:t>
            </a:r>
            <a:r>
              <a:rPr lang="en-US" dirty="0" err="1"/>
              <a:t>zona</a:t>
            </a:r>
            <a:r>
              <a:rPr lang="en-US" dirty="0"/>
              <a:t> </a:t>
            </a:r>
            <a:r>
              <a:rPr lang="en-US" dirty="0" err="1"/>
              <a:t>pellucida</a:t>
            </a:r>
            <a:r>
              <a:rPr lang="en-US" dirty="0"/>
              <a:t>. </a:t>
            </a:r>
          </a:p>
        </p:txBody>
      </p:sp>
      <p:sp>
        <p:nvSpPr>
          <p:cNvPr id="7" name="Rectangle 6"/>
          <p:cNvSpPr/>
          <p:nvPr/>
        </p:nvSpPr>
        <p:spPr>
          <a:xfrm>
            <a:off x="1361556" y="4356150"/>
            <a:ext cx="3891357" cy="1477328"/>
          </a:xfrm>
          <a:prstGeom prst="rect">
            <a:avLst/>
          </a:prstGeom>
        </p:spPr>
        <p:txBody>
          <a:bodyPr wrap="square">
            <a:spAutoFit/>
          </a:bodyPr>
          <a:lstStyle/>
          <a:p>
            <a:r>
              <a:rPr lang="en-US" dirty="0"/>
              <a:t>6	</a:t>
            </a:r>
            <a:r>
              <a:rPr lang="en-US" dirty="0" err="1"/>
              <a:t>Abembryonic</a:t>
            </a:r>
            <a:r>
              <a:rPr lang="en-US" dirty="0"/>
              <a:t> </a:t>
            </a:r>
            <a:r>
              <a:rPr lang="en-US" dirty="0" err="1"/>
              <a:t>trophoblast</a:t>
            </a:r>
            <a:r>
              <a:rPr lang="en-US" dirty="0"/>
              <a:t> with projections.</a:t>
            </a:r>
          </a:p>
          <a:p>
            <a:r>
              <a:rPr lang="en-US" dirty="0"/>
              <a:t>Two areas of extrusion of syncytial </a:t>
            </a:r>
            <a:r>
              <a:rPr lang="en-US" dirty="0" err="1"/>
              <a:t>trophoblast</a:t>
            </a:r>
            <a:r>
              <a:rPr lang="en-US" dirty="0"/>
              <a:t> into and through the </a:t>
            </a:r>
            <a:r>
              <a:rPr lang="en-US" dirty="0" err="1"/>
              <a:t>zona</a:t>
            </a:r>
            <a:r>
              <a:rPr lang="en-US" dirty="0"/>
              <a:t> </a:t>
            </a:r>
            <a:r>
              <a:rPr lang="en-US" dirty="0" err="1"/>
              <a:t>pellucida</a:t>
            </a:r>
            <a:r>
              <a:rPr lang="en-US" dirty="0"/>
              <a:t> are seen in this micrograph. </a:t>
            </a:r>
          </a:p>
        </p:txBody>
      </p:sp>
    </p:spTree>
    <p:extLst>
      <p:ext uri="{BB962C8B-B14F-4D97-AF65-F5344CB8AC3E}">
        <p14:creationId xmlns:p14="http://schemas.microsoft.com/office/powerpoint/2010/main" val="5711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 Implanting blastocy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52" y="0"/>
            <a:ext cx="3657600" cy="2892552"/>
          </a:xfrm>
          <a:prstGeom prst="rect">
            <a:avLst/>
          </a:prstGeom>
        </p:spPr>
      </p:pic>
      <p:pic>
        <p:nvPicPr>
          <p:cNvPr id="5" name="Picture 4" descr="8 Implanting blastocy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025" y="0"/>
            <a:ext cx="3657600" cy="2883408"/>
          </a:xfrm>
          <a:prstGeom prst="rect">
            <a:avLst/>
          </a:prstGeom>
        </p:spPr>
      </p:pic>
      <p:sp>
        <p:nvSpPr>
          <p:cNvPr id="6" name="Rectangle 5"/>
          <p:cNvSpPr/>
          <p:nvPr/>
        </p:nvSpPr>
        <p:spPr>
          <a:xfrm>
            <a:off x="448852" y="3078165"/>
            <a:ext cx="3820173" cy="1754327"/>
          </a:xfrm>
          <a:prstGeom prst="rect">
            <a:avLst/>
          </a:prstGeom>
        </p:spPr>
        <p:txBody>
          <a:bodyPr wrap="square">
            <a:spAutoFit/>
          </a:bodyPr>
          <a:lstStyle/>
          <a:p>
            <a:r>
              <a:rPr lang="en-US" dirty="0"/>
              <a:t>7	Implanting blastocyst clasped within the endometrium.</a:t>
            </a:r>
          </a:p>
          <a:p>
            <a:r>
              <a:rPr lang="en-US" dirty="0"/>
              <a:t>A few inner cell mass cells appear above, and a bit of </a:t>
            </a:r>
            <a:r>
              <a:rPr lang="en-US" dirty="0" err="1"/>
              <a:t>abembryonic</a:t>
            </a:r>
            <a:r>
              <a:rPr lang="en-US" dirty="0"/>
              <a:t> syncytial </a:t>
            </a:r>
            <a:r>
              <a:rPr lang="en-US" dirty="0" err="1"/>
              <a:t>trophoblast</a:t>
            </a:r>
            <a:r>
              <a:rPr lang="en-US" dirty="0"/>
              <a:t> is seen below. Note the intact </a:t>
            </a:r>
            <a:r>
              <a:rPr lang="en-US" dirty="0" err="1"/>
              <a:t>zona</a:t>
            </a:r>
            <a:r>
              <a:rPr lang="en-US" dirty="0"/>
              <a:t> </a:t>
            </a:r>
            <a:r>
              <a:rPr lang="en-US" dirty="0" err="1"/>
              <a:t>pellucida</a:t>
            </a:r>
            <a:r>
              <a:rPr lang="en-US" dirty="0"/>
              <a:t>. </a:t>
            </a:r>
          </a:p>
        </p:txBody>
      </p:sp>
      <p:sp>
        <p:nvSpPr>
          <p:cNvPr id="7" name="Rectangle 6"/>
          <p:cNvSpPr/>
          <p:nvPr/>
        </p:nvSpPr>
        <p:spPr>
          <a:xfrm>
            <a:off x="4269025" y="3084489"/>
            <a:ext cx="4151201" cy="1754327"/>
          </a:xfrm>
          <a:prstGeom prst="rect">
            <a:avLst/>
          </a:prstGeom>
        </p:spPr>
        <p:txBody>
          <a:bodyPr wrap="square">
            <a:spAutoFit/>
          </a:bodyPr>
          <a:lstStyle/>
          <a:p>
            <a:r>
              <a:rPr lang="en-US" dirty="0"/>
              <a:t>8	Section of the same blastocyst in figure 7. </a:t>
            </a:r>
          </a:p>
          <a:p>
            <a:r>
              <a:rPr lang="en-US" dirty="0"/>
              <a:t>The </a:t>
            </a:r>
            <a:r>
              <a:rPr lang="en-US" dirty="0" err="1"/>
              <a:t>abembryonic</a:t>
            </a:r>
            <a:r>
              <a:rPr lang="en-US" dirty="0"/>
              <a:t> </a:t>
            </a:r>
            <a:r>
              <a:rPr lang="en-US" dirty="0" err="1"/>
              <a:t>trophoblast</a:t>
            </a:r>
            <a:r>
              <a:rPr lang="en-US" dirty="0"/>
              <a:t> has sent processes through the </a:t>
            </a:r>
            <a:r>
              <a:rPr lang="en-US" dirty="0" err="1"/>
              <a:t>zona</a:t>
            </a:r>
            <a:r>
              <a:rPr lang="en-US" dirty="0"/>
              <a:t> </a:t>
            </a:r>
            <a:r>
              <a:rPr lang="en-US" dirty="0" err="1"/>
              <a:t>pellucida</a:t>
            </a:r>
            <a:r>
              <a:rPr lang="en-US" dirty="0"/>
              <a:t>, contacting the underlying uterine luminal epithelium. </a:t>
            </a:r>
          </a:p>
        </p:txBody>
      </p:sp>
    </p:spTree>
    <p:extLst>
      <p:ext uri="{BB962C8B-B14F-4D97-AF65-F5344CB8AC3E}">
        <p14:creationId xmlns:p14="http://schemas.microsoft.com/office/powerpoint/2010/main" val="91504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 Implanting blastocy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8" y="412077"/>
            <a:ext cx="3657600" cy="2788920"/>
          </a:xfrm>
          <a:prstGeom prst="rect">
            <a:avLst/>
          </a:prstGeom>
        </p:spPr>
      </p:pic>
      <p:pic>
        <p:nvPicPr>
          <p:cNvPr id="5" name="Picture 4" descr="10 TEM, implanting blastocy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992" y="116462"/>
            <a:ext cx="4572000" cy="3203448"/>
          </a:xfrm>
          <a:prstGeom prst="rect">
            <a:avLst/>
          </a:prstGeom>
        </p:spPr>
      </p:pic>
      <p:sp>
        <p:nvSpPr>
          <p:cNvPr id="6" name="Rectangle 5"/>
          <p:cNvSpPr/>
          <p:nvPr/>
        </p:nvSpPr>
        <p:spPr>
          <a:xfrm>
            <a:off x="65138" y="3374692"/>
            <a:ext cx="3952639" cy="1477328"/>
          </a:xfrm>
          <a:prstGeom prst="rect">
            <a:avLst/>
          </a:prstGeom>
        </p:spPr>
        <p:txBody>
          <a:bodyPr wrap="square">
            <a:spAutoFit/>
          </a:bodyPr>
          <a:lstStyle/>
          <a:p>
            <a:r>
              <a:rPr lang="en-US" dirty="0"/>
              <a:t>9	Further section of the blastocyst seen in figure 7.</a:t>
            </a:r>
          </a:p>
          <a:p>
            <a:r>
              <a:rPr lang="en-US" dirty="0"/>
              <a:t>The </a:t>
            </a:r>
            <a:r>
              <a:rPr lang="en-US" dirty="0" err="1"/>
              <a:t>trophoblast</a:t>
            </a:r>
            <a:r>
              <a:rPr lang="en-US" dirty="0"/>
              <a:t> process through the </a:t>
            </a:r>
            <a:r>
              <a:rPr lang="en-US" dirty="0" err="1"/>
              <a:t>zona</a:t>
            </a:r>
            <a:r>
              <a:rPr lang="en-US" dirty="0"/>
              <a:t> </a:t>
            </a:r>
            <a:r>
              <a:rPr lang="en-US" dirty="0" err="1"/>
              <a:t>pellucida</a:t>
            </a:r>
            <a:r>
              <a:rPr lang="en-US" dirty="0"/>
              <a:t> is also seen in this section. </a:t>
            </a:r>
          </a:p>
        </p:txBody>
      </p:sp>
      <p:sp>
        <p:nvSpPr>
          <p:cNvPr id="7" name="Rectangle 6"/>
          <p:cNvSpPr/>
          <p:nvPr/>
        </p:nvSpPr>
        <p:spPr>
          <a:xfrm>
            <a:off x="4194992" y="3537221"/>
            <a:ext cx="4572000" cy="1754327"/>
          </a:xfrm>
          <a:prstGeom prst="rect">
            <a:avLst/>
          </a:prstGeom>
        </p:spPr>
        <p:txBody>
          <a:bodyPr>
            <a:spAutoFit/>
          </a:bodyPr>
          <a:lstStyle/>
          <a:p>
            <a:r>
              <a:rPr lang="en-US" dirty="0"/>
              <a:t>10	Electron micrograph of attaching blastocyst. </a:t>
            </a:r>
          </a:p>
          <a:p>
            <a:r>
              <a:rPr lang="en-US" dirty="0"/>
              <a:t>A tongue of </a:t>
            </a:r>
            <a:r>
              <a:rPr lang="en-US" dirty="0" err="1"/>
              <a:t>trophoblast</a:t>
            </a:r>
            <a:r>
              <a:rPr lang="en-US" dirty="0"/>
              <a:t> at the right has penetrated the </a:t>
            </a:r>
            <a:r>
              <a:rPr lang="en-US" dirty="0" err="1"/>
              <a:t>zona</a:t>
            </a:r>
            <a:r>
              <a:rPr lang="en-US" dirty="0"/>
              <a:t> </a:t>
            </a:r>
            <a:r>
              <a:rPr lang="en-US" dirty="0" err="1"/>
              <a:t>pellucida</a:t>
            </a:r>
            <a:r>
              <a:rPr lang="en-US" dirty="0"/>
              <a:t> and formed adhesion junctions with the underlying uterine epithelial cells. </a:t>
            </a:r>
          </a:p>
        </p:txBody>
      </p:sp>
    </p:spTree>
    <p:extLst>
      <p:ext uri="{BB962C8B-B14F-4D97-AF65-F5344CB8AC3E}">
        <p14:creationId xmlns:p14="http://schemas.microsoft.com/office/powerpoint/2010/main" val="76195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 Intramural invasion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12" y="0"/>
            <a:ext cx="3155964" cy="4824403"/>
          </a:xfrm>
          <a:prstGeom prst="rect">
            <a:avLst/>
          </a:prstGeom>
        </p:spPr>
      </p:pic>
      <p:pic>
        <p:nvPicPr>
          <p:cNvPr id="5" name="Picture 4" descr="12 Intramural blastocy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212" y="204131"/>
            <a:ext cx="3035353" cy="4824402"/>
          </a:xfrm>
          <a:prstGeom prst="rect">
            <a:avLst/>
          </a:prstGeom>
        </p:spPr>
      </p:pic>
      <p:sp>
        <p:nvSpPr>
          <p:cNvPr id="6" name="Rectangle 5"/>
          <p:cNvSpPr/>
          <p:nvPr/>
        </p:nvSpPr>
        <p:spPr>
          <a:xfrm>
            <a:off x="0" y="4824403"/>
            <a:ext cx="5145382" cy="2031325"/>
          </a:xfrm>
          <a:prstGeom prst="rect">
            <a:avLst/>
          </a:prstGeom>
        </p:spPr>
        <p:txBody>
          <a:bodyPr wrap="square">
            <a:spAutoFit/>
          </a:bodyPr>
          <a:lstStyle/>
          <a:p>
            <a:r>
              <a:rPr lang="en-US" dirty="0"/>
              <a:t>11	Beginning of intramural invasion.</a:t>
            </a:r>
          </a:p>
          <a:p>
            <a:r>
              <a:rPr lang="en-US" dirty="0"/>
              <a:t>The blastocyst has penetrated through the uterine epithelium, and all but a little of the area near the ICM is now within the endometrium. In this micrograph the </a:t>
            </a:r>
            <a:r>
              <a:rPr lang="en-US" dirty="0" err="1"/>
              <a:t>epiblast</a:t>
            </a:r>
            <a:r>
              <a:rPr lang="en-US" dirty="0"/>
              <a:t> cells are completely surrounded by endoderm. Syncytial </a:t>
            </a:r>
            <a:r>
              <a:rPr lang="en-US" dirty="0" err="1"/>
              <a:t>trophoblast</a:t>
            </a:r>
            <a:r>
              <a:rPr lang="en-US" dirty="0"/>
              <a:t> masses (dark) appear both above and below the ICM.</a:t>
            </a:r>
          </a:p>
        </p:txBody>
      </p:sp>
      <p:sp>
        <p:nvSpPr>
          <p:cNvPr id="7" name="Rectangle 6"/>
          <p:cNvSpPr/>
          <p:nvPr/>
        </p:nvSpPr>
        <p:spPr>
          <a:xfrm>
            <a:off x="5243539" y="5028533"/>
            <a:ext cx="3900461" cy="1477328"/>
          </a:xfrm>
          <a:prstGeom prst="rect">
            <a:avLst/>
          </a:prstGeom>
        </p:spPr>
        <p:txBody>
          <a:bodyPr wrap="square">
            <a:spAutoFit/>
          </a:bodyPr>
          <a:lstStyle/>
          <a:p>
            <a:r>
              <a:rPr lang="en-US" dirty="0"/>
              <a:t>12	A largely intramural blastocyst.</a:t>
            </a:r>
          </a:p>
          <a:p>
            <a:r>
              <a:rPr lang="en-US" dirty="0"/>
              <a:t>Note that there has been very little disruption of the uterine luminal epithelium where the blastocyst entered the endometrium.</a:t>
            </a:r>
          </a:p>
        </p:txBody>
      </p:sp>
    </p:spTree>
    <p:extLst>
      <p:ext uri="{BB962C8B-B14F-4D97-AF65-F5344CB8AC3E}">
        <p14:creationId xmlns:p14="http://schemas.microsoft.com/office/powerpoint/2010/main" val="202445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 Intramural blastocyst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10" y="0"/>
            <a:ext cx="2918038" cy="4662644"/>
          </a:xfrm>
          <a:prstGeom prst="rect">
            <a:avLst/>
          </a:prstGeom>
        </p:spPr>
      </p:pic>
      <p:pic>
        <p:nvPicPr>
          <p:cNvPr id="5" name="Picture 4" descr="14 Endometrial stro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913" y="0"/>
            <a:ext cx="3041169" cy="4522184"/>
          </a:xfrm>
          <a:prstGeom prst="rect">
            <a:avLst/>
          </a:prstGeom>
        </p:spPr>
      </p:pic>
      <p:sp>
        <p:nvSpPr>
          <p:cNvPr id="6" name="Rectangle 5"/>
          <p:cNvSpPr/>
          <p:nvPr/>
        </p:nvSpPr>
        <p:spPr>
          <a:xfrm>
            <a:off x="311510" y="4662644"/>
            <a:ext cx="4572000" cy="2031325"/>
          </a:xfrm>
          <a:prstGeom prst="rect">
            <a:avLst/>
          </a:prstGeom>
        </p:spPr>
        <p:txBody>
          <a:bodyPr>
            <a:spAutoFit/>
          </a:bodyPr>
          <a:lstStyle/>
          <a:p>
            <a:r>
              <a:rPr lang="en-US" dirty="0"/>
              <a:t>13	Higher magnification of the blastocyst seen in the figure 12.</a:t>
            </a:r>
          </a:p>
          <a:p>
            <a:r>
              <a:rPr lang="en-US" dirty="0"/>
              <a:t>There is </a:t>
            </a:r>
            <a:r>
              <a:rPr lang="en-US" dirty="0" err="1"/>
              <a:t>trophoblast</a:t>
            </a:r>
            <a:r>
              <a:rPr lang="en-US" dirty="0"/>
              <a:t> both above and below the developing ICM and endoderm. The </a:t>
            </a:r>
            <a:r>
              <a:rPr lang="en-US" dirty="0" err="1"/>
              <a:t>trophoblast</a:t>
            </a:r>
            <a:r>
              <a:rPr lang="en-US" dirty="0"/>
              <a:t> below shows some vacuolization, and for the first time the endometrial stromal cells are beginning to show </a:t>
            </a:r>
            <a:r>
              <a:rPr lang="en-US" dirty="0" err="1"/>
              <a:t>decidualization</a:t>
            </a:r>
            <a:r>
              <a:rPr lang="en-US" dirty="0"/>
              <a:t>. </a:t>
            </a:r>
          </a:p>
        </p:txBody>
      </p:sp>
      <p:sp>
        <p:nvSpPr>
          <p:cNvPr id="7" name="Rectangle 6"/>
          <p:cNvSpPr/>
          <p:nvPr/>
        </p:nvSpPr>
        <p:spPr>
          <a:xfrm>
            <a:off x="5294913" y="4662644"/>
            <a:ext cx="3611843" cy="1477328"/>
          </a:xfrm>
          <a:prstGeom prst="rect">
            <a:avLst/>
          </a:prstGeom>
        </p:spPr>
        <p:txBody>
          <a:bodyPr wrap="square">
            <a:spAutoFit/>
          </a:bodyPr>
          <a:lstStyle/>
          <a:p>
            <a:r>
              <a:rPr lang="en-US" dirty="0"/>
              <a:t>14	Endometrial </a:t>
            </a:r>
            <a:r>
              <a:rPr lang="en-US" dirty="0" err="1"/>
              <a:t>stroma</a:t>
            </a:r>
            <a:r>
              <a:rPr lang="en-US" dirty="0"/>
              <a:t>.</a:t>
            </a:r>
          </a:p>
          <a:p>
            <a:r>
              <a:rPr lang="en-US" dirty="0"/>
              <a:t>A gland and variably </a:t>
            </a:r>
            <a:r>
              <a:rPr lang="en-US" dirty="0" err="1"/>
              <a:t>decidualized</a:t>
            </a:r>
            <a:r>
              <a:rPr lang="en-US" dirty="0"/>
              <a:t> stromal fibroblasts are present in an area that is near the implanting blastocyst.</a:t>
            </a:r>
          </a:p>
        </p:txBody>
      </p:sp>
    </p:spTree>
    <p:extLst>
      <p:ext uri="{BB962C8B-B14F-4D97-AF65-F5344CB8AC3E}">
        <p14:creationId xmlns:p14="http://schemas.microsoft.com/office/powerpoint/2010/main" val="4110464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TotalTime>
  <Words>265</Words>
  <Application>Microsoft Macintosh PowerPoint</Application>
  <PresentationFormat>On-screen Show (4:3)</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Enders</dc:creator>
  <cp:lastModifiedBy>Allen Enders</cp:lastModifiedBy>
  <cp:revision>12</cp:revision>
  <dcterms:created xsi:type="dcterms:W3CDTF">2012-10-05T21:10:58Z</dcterms:created>
  <dcterms:modified xsi:type="dcterms:W3CDTF">2012-11-27T18:50:26Z</dcterms:modified>
</cp:coreProperties>
</file>